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1"/>
  </p:notesMasterIdLst>
  <p:sldIdLst>
    <p:sldId id="272" r:id="rId2"/>
    <p:sldId id="27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11" autoAdjust="0"/>
  </p:normalViewPr>
  <p:slideViewPr>
    <p:cSldViewPr>
      <p:cViewPr varScale="1">
        <p:scale>
          <a:sx n="82" d="100"/>
          <a:sy n="82" d="100"/>
        </p:scale>
        <p:origin x="1474" y="58"/>
      </p:cViewPr>
      <p:guideLst>
        <p:guide orient="horz" pos="2160"/>
        <p:guide pos="2880"/>
      </p:guideLst>
    </p:cSldViewPr>
  </p:slideViewPr>
  <p:outlineViewPr>
    <p:cViewPr>
      <p:scale>
        <a:sx n="33" d="100"/>
        <a:sy n="33" d="100"/>
      </p:scale>
      <p:origin x="0" y="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ECC01-0CC8-469E-BB17-34F0665D2372}" type="datetimeFigureOut">
              <a:rPr lang="en-US" smtClean="0"/>
              <a:pPr/>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765239-2F5F-443F-A582-ED7379204CA2}" type="slidenum">
              <a:rPr lang="en-US" smtClean="0"/>
              <a:pPr/>
              <a:t>‹#›</a:t>
            </a:fld>
            <a:endParaRPr lang="en-US"/>
          </a:p>
        </p:txBody>
      </p:sp>
    </p:spTree>
    <p:extLst>
      <p:ext uri="{BB962C8B-B14F-4D97-AF65-F5344CB8AC3E}">
        <p14:creationId xmlns:p14="http://schemas.microsoft.com/office/powerpoint/2010/main" val="368851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765239-2F5F-443F-A582-ED7379204CA2}" type="slidenum">
              <a:rPr lang="en-US" smtClean="0"/>
              <a:pPr/>
              <a:t>3</a:t>
            </a:fld>
            <a:endParaRPr lang="en-US"/>
          </a:p>
        </p:txBody>
      </p:sp>
    </p:spTree>
    <p:extLst>
      <p:ext uri="{BB962C8B-B14F-4D97-AF65-F5344CB8AC3E}">
        <p14:creationId xmlns:p14="http://schemas.microsoft.com/office/powerpoint/2010/main" val="2727559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rtl="1">
              <a:spcBef>
                <a:spcPct val="20000"/>
              </a:spcBef>
            </a:pPr>
            <a:br>
              <a:rPr lang="en-US" sz="3000" dirty="0">
                <a:solidFill>
                  <a:prstClr val="black">
                    <a:tint val="75000"/>
                  </a:prstClr>
                </a:solidFill>
              </a:rPr>
            </a:br>
            <a:r>
              <a:rPr lang="en-US" sz="3000" dirty="0">
                <a:solidFill>
                  <a:prstClr val="black">
                    <a:tint val="75000"/>
                  </a:prstClr>
                </a:solidFill>
              </a:rPr>
              <a:t>Dept. of English Language</a:t>
            </a:r>
            <a:br>
              <a:rPr lang="en-US" sz="3000" dirty="0">
                <a:solidFill>
                  <a:prstClr val="black">
                    <a:tint val="75000"/>
                  </a:prstClr>
                </a:solidFill>
              </a:rPr>
            </a:br>
            <a:r>
              <a:rPr lang="en-US" sz="3000" dirty="0">
                <a:solidFill>
                  <a:prstClr val="black">
                    <a:tint val="75000"/>
                  </a:prstClr>
                </a:solidFill>
              </a:rPr>
              <a:t>4</a:t>
            </a:r>
            <a:r>
              <a:rPr lang="en-US" sz="3000" baseline="30000" dirty="0">
                <a:solidFill>
                  <a:prstClr val="black">
                    <a:tint val="75000"/>
                  </a:prstClr>
                </a:solidFill>
              </a:rPr>
              <a:t>th</a:t>
            </a:r>
            <a:r>
              <a:rPr lang="en-US" sz="3000" dirty="0">
                <a:solidFill>
                  <a:prstClr val="black">
                    <a:tint val="75000"/>
                  </a:prstClr>
                </a:solidFill>
              </a:rPr>
              <a:t> Grade</a:t>
            </a:r>
            <a:br>
              <a:rPr lang="en-US" sz="3000" dirty="0">
                <a:solidFill>
                  <a:prstClr val="black">
                    <a:tint val="75000"/>
                  </a:prstClr>
                </a:solidFill>
              </a:rPr>
            </a:br>
            <a:r>
              <a:rPr lang="ar-EG" sz="3000" dirty="0">
                <a:solidFill>
                  <a:prstClr val="black">
                    <a:tint val="75000"/>
                  </a:prstClr>
                </a:solidFill>
                <a:cs typeface="Arial" panose="020B0604020202020204" pitchFamily="34" charset="0"/>
              </a:rPr>
              <a:t>(</a:t>
            </a:r>
            <a:r>
              <a:rPr lang="en-US" sz="3000" dirty="0">
                <a:solidFill>
                  <a:prstClr val="black">
                    <a:tint val="75000"/>
                  </a:prstClr>
                </a:solidFill>
              </a:rPr>
              <a:t>Lecture No. (6</a:t>
            </a:r>
            <a:br>
              <a:rPr lang="en-US" sz="3000" dirty="0">
                <a:solidFill>
                  <a:prstClr val="black">
                    <a:tint val="75000"/>
                  </a:prstClr>
                </a:solidFill>
              </a:rPr>
            </a:br>
            <a:r>
              <a:rPr lang="en-US" sz="3000" dirty="0">
                <a:solidFill>
                  <a:prstClr val="black">
                    <a:tint val="75000"/>
                  </a:prstClr>
                </a:solidFill>
              </a:rPr>
              <a:t>Faculty of Arts</a:t>
            </a:r>
            <a:br>
              <a:rPr lang="en-US" sz="3000" dirty="0">
                <a:solidFill>
                  <a:prstClr val="black">
                    <a:tint val="75000"/>
                  </a:prstClr>
                </a:solidFill>
              </a:rPr>
            </a:br>
            <a:r>
              <a:rPr lang="en-US" sz="3000" b="1" dirty="0">
                <a:solidFill>
                  <a:prstClr val="black"/>
                </a:solidFill>
              </a:rPr>
              <a:t>Course Title</a:t>
            </a:r>
            <a:br>
              <a:rPr lang="en-US" sz="3000" b="1" dirty="0">
                <a:solidFill>
                  <a:prstClr val="black"/>
                </a:solidFill>
              </a:rPr>
            </a:br>
            <a:r>
              <a:rPr lang="en-US" sz="3000" b="1" dirty="0">
                <a:solidFill>
                  <a:prstClr val="black"/>
                </a:solidFill>
              </a:rPr>
              <a:t>Twentieth century novel and prose</a:t>
            </a:r>
            <a:br>
              <a:rPr lang="en-US" sz="3000" b="1" dirty="0">
                <a:solidFill>
                  <a:prstClr val="black"/>
                </a:solidFill>
              </a:rPr>
            </a:br>
            <a:br>
              <a:rPr lang="en-US" sz="3000" b="1" dirty="0">
                <a:solidFill>
                  <a:prstClr val="black"/>
                </a:solidFill>
              </a:rPr>
            </a:br>
            <a:r>
              <a:rPr lang="en-US" sz="3000" b="1" dirty="0">
                <a:solidFill>
                  <a:prstClr val="black"/>
                </a:solidFill>
              </a:rPr>
              <a:t> Instructor’s Name: </a:t>
            </a:r>
            <a:r>
              <a:rPr lang="en-US" sz="3000" b="1" dirty="0" err="1">
                <a:solidFill>
                  <a:prstClr val="black"/>
                </a:solidFill>
              </a:rPr>
              <a:t>Sahar</a:t>
            </a:r>
            <a:r>
              <a:rPr lang="en-US" sz="3000" b="1" dirty="0">
                <a:solidFill>
                  <a:prstClr val="black"/>
                </a:solidFill>
              </a:rPr>
              <a:t> Amal</a:t>
            </a:r>
            <a:br>
              <a:rPr lang="ar-EG" sz="3000" b="1" dirty="0">
                <a:solidFill>
                  <a:prstClr val="black"/>
                </a:solidFill>
                <a:cs typeface="Arial" panose="020B0604020202020204" pitchFamily="34" charset="0"/>
              </a:rPr>
            </a:br>
            <a:endParaRPr lang="ar-EG" dirty="0"/>
          </a:p>
        </p:txBody>
      </p:sp>
    </p:spTree>
    <p:extLst>
      <p:ext uri="{BB962C8B-B14F-4D97-AF65-F5344CB8AC3E}">
        <p14:creationId xmlns:p14="http://schemas.microsoft.com/office/powerpoint/2010/main" val="2928344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br>
              <a:rPr lang="en-US" sz="2000" dirty="0">
                <a:solidFill>
                  <a:schemeClr val="accent5">
                    <a:lumMod val="75000"/>
                  </a:schemeClr>
                </a:solidFill>
                <a:latin typeface="Times New Roman" pitchFamily="18" charset="0"/>
                <a:cs typeface="Times New Roman" pitchFamily="18" charset="0"/>
              </a:rPr>
            </a:br>
            <a:br>
              <a:rPr lang="en-US" sz="2000" dirty="0">
                <a:solidFill>
                  <a:schemeClr val="accent5">
                    <a:lumMod val="75000"/>
                  </a:schemeClr>
                </a:solidFill>
                <a:latin typeface="Times New Roman" pitchFamily="18" charset="0"/>
                <a:cs typeface="Times New Roman" pitchFamily="18" charset="0"/>
              </a:rPr>
            </a:br>
            <a:r>
              <a:rPr lang="en-US" sz="2000" dirty="0">
                <a:solidFill>
                  <a:schemeClr val="accent5">
                    <a:lumMod val="75000"/>
                  </a:schemeClr>
                </a:solidFill>
                <a:latin typeface="Times New Roman" pitchFamily="18" charset="0"/>
                <a:cs typeface="Times New Roman" pitchFamily="18" charset="0"/>
              </a:rPr>
              <a:t>[A] </a:t>
            </a:r>
            <a:r>
              <a:rPr lang="en-US" sz="2000" dirty="0" err="1">
                <a:solidFill>
                  <a:schemeClr val="accent5">
                    <a:lumMod val="75000"/>
                  </a:schemeClr>
                </a:solidFill>
                <a:latin typeface="Times New Roman" pitchFamily="18" charset="0"/>
                <a:cs typeface="Times New Roman" pitchFamily="18" charset="0"/>
              </a:rPr>
              <a:t>warewolf</a:t>
            </a:r>
            <a:r>
              <a:rPr lang="en-US" sz="2000" dirty="0">
                <a:solidFill>
                  <a:schemeClr val="accent5">
                    <a:lumMod val="75000"/>
                  </a:schemeClr>
                </a:solidFill>
                <a:latin typeface="Times New Roman" pitchFamily="18" charset="0"/>
                <a:cs typeface="Times New Roman" pitchFamily="18" charset="0"/>
              </a:rPr>
              <a:t>, a mutant tag of DNA suddenly triggered, replicating itself insidiously into a </a:t>
            </a:r>
            <a:r>
              <a:rPr lang="en-US" sz="2000" i="1" dirty="0">
                <a:solidFill>
                  <a:schemeClr val="accent5">
                    <a:lumMod val="75000"/>
                  </a:schemeClr>
                </a:solidFill>
                <a:latin typeface="Times New Roman" pitchFamily="18" charset="0"/>
                <a:cs typeface="Times New Roman" pitchFamily="18" charset="0"/>
              </a:rPr>
              <a:t>syndrome</a:t>
            </a:r>
            <a:r>
              <a:rPr lang="en-US" sz="2000" dirty="0">
                <a:solidFill>
                  <a:schemeClr val="accent5">
                    <a:lumMod val="75000"/>
                  </a:schemeClr>
                </a:solidFill>
                <a:latin typeface="Times New Roman" pitchFamily="18" charset="0"/>
                <a:cs typeface="Times New Roman" pitchFamily="18" charset="0"/>
              </a:rPr>
              <a:t>, a cluster of telltale Chinese behaviors, all those things my mother did to embarrass me—haggling with store owners, pecking her mouth with a toothpick in public, being color-blind to the fact that lemon yellow and pale pink are not good combinations for winter clothes. </a:t>
            </a:r>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267</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views both her mother and the Chinese things that her mother does as ugly and backward. It is clear that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believes that </a:t>
            </a:r>
            <a:r>
              <a:rPr lang="en-US" sz="2000" dirty="0">
                <a:solidFill>
                  <a:srgbClr val="00B050"/>
                </a:solidFill>
                <a:latin typeface="Times New Roman" pitchFamily="18" charset="0"/>
                <a:cs typeface="Times New Roman" pitchFamily="18" charset="0"/>
              </a:rPr>
              <a:t>Chinese values</a:t>
            </a:r>
            <a:r>
              <a:rPr lang="en-US" sz="2000" dirty="0">
                <a:latin typeface="Times New Roman" pitchFamily="18" charset="0"/>
                <a:cs typeface="Times New Roman" pitchFamily="18" charset="0"/>
              </a:rPr>
              <a:t> are of a </a:t>
            </a:r>
            <a:r>
              <a:rPr lang="en-US" sz="2000" dirty="0">
                <a:solidFill>
                  <a:srgbClr val="0070C0"/>
                </a:solidFill>
                <a:latin typeface="Times New Roman" pitchFamily="18" charset="0"/>
                <a:cs typeface="Times New Roman" pitchFamily="18" charset="0"/>
              </a:rPr>
              <a:t>lower</a:t>
            </a:r>
            <a:r>
              <a:rPr lang="en-US" sz="2000" dirty="0">
                <a:latin typeface="Times New Roman" pitchFamily="18" charset="0"/>
                <a:cs typeface="Times New Roman" pitchFamily="18" charset="0"/>
              </a:rPr>
              <a:t> standard compared to </a:t>
            </a:r>
            <a:r>
              <a:rPr lang="en-US" sz="2000" dirty="0">
                <a:solidFill>
                  <a:schemeClr val="accent5"/>
                </a:solidFill>
                <a:latin typeface="Times New Roman" pitchFamily="18" charset="0"/>
                <a:cs typeface="Times New Roman" pitchFamily="18" charset="0"/>
              </a:rPr>
              <a:t>American values.</a:t>
            </a:r>
            <a:br>
              <a:rPr lang="en-US" sz="2000" dirty="0">
                <a:solidFill>
                  <a:schemeClr val="accent5"/>
                </a:solidFill>
                <a:latin typeface="Times New Roman" pitchFamily="18" charset="0"/>
                <a:cs typeface="Times New Roman" pitchFamily="18" charset="0"/>
              </a:rPr>
            </a:br>
            <a:endParaRPr lang="en-US" sz="2000" dirty="0">
              <a:solidFill>
                <a:schemeClr val="accent5"/>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14600"/>
            <a:ext cx="7924800" cy="1981200"/>
          </a:xfrm>
        </p:spPr>
        <p:txBody>
          <a:bodyPr>
            <a:noAutofit/>
          </a:bodyPr>
          <a:lstStyle/>
          <a:p>
            <a:pPr algn="just"/>
            <a:r>
              <a:rPr lang="en-US" sz="2000" dirty="0">
                <a:latin typeface="Times New Roman" pitchFamily="18" charset="0"/>
                <a:cs typeface="Times New Roman" pitchFamily="18" charset="0"/>
              </a:rPr>
              <a:t>Tan uses </a:t>
            </a:r>
            <a:r>
              <a:rPr lang="en-US" sz="2000" dirty="0">
                <a:solidFill>
                  <a:srgbClr val="FF0000"/>
                </a:solidFill>
                <a:latin typeface="Times New Roman" pitchFamily="18" charset="0"/>
                <a:cs typeface="Times New Roman" pitchFamily="18" charset="0"/>
              </a:rPr>
              <a:t>symbols</a:t>
            </a:r>
            <a:r>
              <a:rPr lang="en-US" sz="2000" dirty="0">
                <a:latin typeface="Times New Roman" pitchFamily="18" charset="0"/>
                <a:cs typeface="Times New Roman" pitchFamily="18" charset="0"/>
              </a:rPr>
              <a:t> merely to indicate how daughters’ deep </a:t>
            </a:r>
            <a:r>
              <a:rPr lang="en-US" sz="2000" dirty="0">
                <a:solidFill>
                  <a:srgbClr val="00B050"/>
                </a:solidFill>
                <a:latin typeface="Times New Roman" pitchFamily="18" charset="0"/>
                <a:cs typeface="Times New Roman" pitchFamily="18" charset="0"/>
              </a:rPr>
              <a:t>attachment</a:t>
            </a:r>
            <a:r>
              <a:rPr lang="en-US" sz="2000" dirty="0">
                <a:latin typeface="Times New Roman" pitchFamily="18" charset="0"/>
                <a:cs typeface="Times New Roman" pitchFamily="18" charset="0"/>
              </a:rPr>
              <a:t> to their mothers is, and also to disclose the Chinese culture that is passed from mothers to daughters. This gets reflected in the </a:t>
            </a:r>
            <a:r>
              <a:rPr lang="en-US" sz="2000" dirty="0">
                <a:solidFill>
                  <a:srgbClr val="0070C0"/>
                </a:solidFill>
                <a:latin typeface="Times New Roman" pitchFamily="18" charset="0"/>
                <a:cs typeface="Times New Roman" pitchFamily="18" charset="0"/>
              </a:rPr>
              <a:t>“Best Quality” chapter </a:t>
            </a:r>
            <a:r>
              <a:rPr lang="en-US" sz="2000" dirty="0">
                <a:latin typeface="Times New Roman" pitchFamily="18" charset="0"/>
                <a:cs typeface="Times New Roman" pitchFamily="18" charset="0"/>
              </a:rPr>
              <a:t>in which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explains to the reader why </a:t>
            </a:r>
            <a:r>
              <a:rPr lang="en-US" sz="2000" dirty="0" err="1">
                <a:solidFill>
                  <a:srgbClr val="FF0000"/>
                </a:solidFill>
                <a:latin typeface="Times New Roman" pitchFamily="18" charset="0"/>
                <a:cs typeface="Times New Roman" pitchFamily="18" charset="0"/>
              </a:rPr>
              <a:t>Suyuan</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does give her the </a:t>
            </a:r>
            <a:r>
              <a:rPr lang="en-US" sz="2000" dirty="0">
                <a:solidFill>
                  <a:srgbClr val="00B050"/>
                </a:solidFill>
                <a:latin typeface="Times New Roman" pitchFamily="18" charset="0"/>
                <a:cs typeface="Times New Roman" pitchFamily="18" charset="0"/>
              </a:rPr>
              <a:t>jade pendant </a:t>
            </a:r>
            <a:r>
              <a:rPr lang="en-US" sz="2000" dirty="0">
                <a:latin typeface="Times New Roman" pitchFamily="18" charset="0"/>
                <a:cs typeface="Times New Roman" pitchFamily="18" charset="0"/>
              </a:rPr>
              <a:t>and the underlying connotation. For </a:t>
            </a:r>
            <a:r>
              <a:rPr lang="en-US" sz="2000" dirty="0">
                <a:solidFill>
                  <a:srgbClr val="00B0F0"/>
                </a:solidFill>
                <a:latin typeface="Times New Roman" pitchFamily="18" charset="0"/>
                <a:cs typeface="Times New Roman" pitchFamily="18" charset="0"/>
              </a:rPr>
              <a:t>Jing-</a:t>
            </a:r>
            <a:r>
              <a:rPr lang="en-US" sz="2000" dirty="0" err="1">
                <a:solidFill>
                  <a:srgbClr val="00B0F0"/>
                </a:solidFill>
                <a:latin typeface="Times New Roman" pitchFamily="18" charset="0"/>
                <a:cs typeface="Times New Roman" pitchFamily="18" charset="0"/>
              </a:rPr>
              <a:t>mei</a:t>
            </a:r>
            <a:r>
              <a:rPr lang="en-US" sz="2000" dirty="0">
                <a:latin typeface="Times New Roman" pitchFamily="18" charset="0"/>
                <a:cs typeface="Times New Roman" pitchFamily="18" charset="0"/>
              </a:rPr>
              <a:t>, the Chinese New Year is an unhappy occasion. To celebrate the Chinese New Year,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has invited eight people to join her family for crab dinner. </a:t>
            </a:r>
            <a:r>
              <a:rPr lang="en-US" sz="2000" dirty="0" err="1">
                <a:solidFill>
                  <a:srgbClr val="FF0000"/>
                </a:solidFill>
                <a:latin typeface="Times New Roman" pitchFamily="18" charset="0"/>
                <a:cs typeface="Times New Roman" pitchFamily="18" charset="0"/>
              </a:rPr>
              <a:t>Suyuan</a:t>
            </a:r>
            <a:r>
              <a:rPr lang="en-US" sz="2000" dirty="0" err="1">
                <a:latin typeface="Times New Roman" pitchFamily="18" charset="0"/>
                <a:cs typeface="Times New Roman" pitchFamily="18" charset="0"/>
              </a:rPr>
              <a:t>’s</a:t>
            </a:r>
            <a:r>
              <a:rPr lang="en-US" sz="2000" dirty="0">
                <a:latin typeface="Times New Roman" pitchFamily="18" charset="0"/>
                <a:cs typeface="Times New Roman" pitchFamily="18" charset="0"/>
              </a:rPr>
              <a:t> family includes </a:t>
            </a:r>
            <a:r>
              <a:rPr lang="en-US" sz="2000" dirty="0">
                <a:solidFill>
                  <a:srgbClr val="0070C0"/>
                </a:solidFill>
                <a:latin typeface="Times New Roman" pitchFamily="18" charset="0"/>
                <a:cs typeface="Times New Roman" pitchFamily="18" charset="0"/>
              </a:rPr>
              <a:t>Canning, Jing-</a:t>
            </a:r>
            <a:r>
              <a:rPr lang="en-US" sz="2000" dirty="0" err="1">
                <a:solidFill>
                  <a:srgbClr val="0070C0"/>
                </a:solidFill>
                <a:latin typeface="Times New Roman" pitchFamily="18" charset="0"/>
                <a:cs typeface="Times New Roman" pitchFamily="18" charset="0"/>
              </a:rPr>
              <a:t>mei</a:t>
            </a:r>
            <a:r>
              <a:rPr lang="en-US" sz="2000" dirty="0">
                <a:solidFill>
                  <a:srgbClr val="0070C0"/>
                </a:solidFill>
                <a:latin typeface="Times New Roman" pitchFamily="18" charset="0"/>
                <a:cs typeface="Times New Roman" pitchFamily="18" charset="0"/>
              </a:rPr>
              <a:t> and herself</a:t>
            </a:r>
            <a:r>
              <a:rPr lang="en-US" sz="2000" dirty="0">
                <a:latin typeface="Times New Roman" pitchFamily="18" charset="0"/>
                <a:cs typeface="Times New Roman" pitchFamily="18" charset="0"/>
              </a:rPr>
              <a:t>. The </a:t>
            </a:r>
            <a:r>
              <a:rPr lang="en-US" sz="2000" dirty="0">
                <a:solidFill>
                  <a:srgbClr val="00B050"/>
                </a:solidFill>
                <a:latin typeface="Times New Roman" pitchFamily="18" charset="0"/>
                <a:cs typeface="Times New Roman" pitchFamily="18" charset="0"/>
              </a:rPr>
              <a:t>eight</a:t>
            </a:r>
            <a:r>
              <a:rPr lang="en-US" sz="2000" dirty="0">
                <a:latin typeface="Times New Roman" pitchFamily="18" charset="0"/>
                <a:cs typeface="Times New Roman" pitchFamily="18" charset="0"/>
              </a:rPr>
              <a:t> people are </a:t>
            </a:r>
            <a:r>
              <a:rPr lang="en-US" sz="2000" dirty="0" err="1">
                <a:solidFill>
                  <a:schemeClr val="accent1"/>
                </a:solidFill>
                <a:latin typeface="Times New Roman" pitchFamily="18" charset="0"/>
                <a:cs typeface="Times New Roman" pitchFamily="18" charset="0"/>
              </a:rPr>
              <a:t>Lindo</a:t>
            </a:r>
            <a:r>
              <a:rPr lang="en-US" sz="2000" dirty="0">
                <a:solidFill>
                  <a:schemeClr val="accent1"/>
                </a:solidFill>
                <a:latin typeface="Times New Roman" pitchFamily="18" charset="0"/>
                <a:cs typeface="Times New Roman" pitchFamily="18" charset="0"/>
              </a:rPr>
              <a:t>, Tin </a:t>
            </a:r>
            <a:r>
              <a:rPr lang="en-US" sz="2000" dirty="0" err="1">
                <a:solidFill>
                  <a:schemeClr val="accent1"/>
                </a:solidFill>
                <a:latin typeface="Times New Roman" pitchFamily="18" charset="0"/>
                <a:cs typeface="Times New Roman" pitchFamily="18" charset="0"/>
              </a:rPr>
              <a:t>Jong</a:t>
            </a:r>
            <a:r>
              <a:rPr lang="en-US" sz="2000" dirty="0">
                <a:solidFill>
                  <a:schemeClr val="accent1"/>
                </a:solidFill>
                <a:latin typeface="Times New Roman" pitchFamily="18" charset="0"/>
                <a:cs typeface="Times New Roman" pitchFamily="18" charset="0"/>
              </a:rPr>
              <a:t>, Vincent, Lisa; Vincent’s girlfriend, Waverly, Rich, </a:t>
            </a:r>
            <a:r>
              <a:rPr lang="en-US" sz="2000" dirty="0" err="1">
                <a:solidFill>
                  <a:schemeClr val="accent1"/>
                </a:solidFill>
                <a:latin typeface="Times New Roman" pitchFamily="18" charset="0"/>
                <a:cs typeface="Times New Roman" pitchFamily="18" charset="0"/>
              </a:rPr>
              <a:t>Shoshana</a:t>
            </a:r>
            <a:r>
              <a:rPr lang="en-US" sz="2000" dirty="0">
                <a:solidFill>
                  <a:schemeClr val="accent1"/>
                </a:solidFill>
                <a:latin typeface="Times New Roman" pitchFamily="18" charset="0"/>
                <a:cs typeface="Times New Roman" pitchFamily="18" charset="0"/>
              </a:rPr>
              <a:t>, and </a:t>
            </a:r>
            <a:r>
              <a:rPr lang="en-US" sz="2000" dirty="0" err="1">
                <a:solidFill>
                  <a:schemeClr val="accent1"/>
                </a:solidFill>
                <a:latin typeface="Times New Roman" pitchFamily="18" charset="0"/>
                <a:cs typeface="Times New Roman" pitchFamily="18" charset="0"/>
              </a:rPr>
              <a:t>Mr.Chong</a:t>
            </a:r>
            <a:r>
              <a:rPr lang="en-US" sz="2000" dirty="0">
                <a:solidFill>
                  <a:schemeClr val="accent1"/>
                </a:solidFill>
                <a:latin typeface="Times New Roman" pitchFamily="18" charset="0"/>
                <a:cs typeface="Times New Roman" pitchFamily="18" charset="0"/>
              </a:rPr>
              <a:t>. </a:t>
            </a:r>
            <a:r>
              <a:rPr lang="en-US" sz="2000" dirty="0">
                <a:latin typeface="Times New Roman" pitchFamily="18" charset="0"/>
                <a:cs typeface="Times New Roman" pitchFamily="18" charset="0"/>
              </a:rPr>
              <a:t>So, the attendants become eleven. While </a:t>
            </a:r>
            <a:r>
              <a:rPr lang="en-US" sz="2000" dirty="0" err="1">
                <a:latin typeface="Times New Roman" pitchFamily="18" charset="0"/>
                <a:cs typeface="Times New Roman" pitchFamily="18" charset="0"/>
              </a:rPr>
              <a:t>Suyuan</a:t>
            </a:r>
            <a:r>
              <a:rPr lang="en-US" sz="2000" dirty="0">
                <a:latin typeface="Times New Roman" pitchFamily="18" charset="0"/>
                <a:cs typeface="Times New Roman" pitchFamily="18" charset="0"/>
              </a:rPr>
              <a:t> has accompanied Jing-</a:t>
            </a:r>
            <a:r>
              <a:rPr lang="en-US" sz="2000" dirty="0" err="1">
                <a:latin typeface="Times New Roman" pitchFamily="18" charset="0"/>
                <a:cs typeface="Times New Roman" pitchFamily="18" charset="0"/>
              </a:rPr>
              <a:t>mei</a:t>
            </a:r>
            <a:r>
              <a:rPr lang="en-US" sz="2000" dirty="0">
                <a:latin typeface="Times New Roman" pitchFamily="18" charset="0"/>
                <a:cs typeface="Times New Roman" pitchFamily="18" charset="0"/>
              </a:rPr>
              <a:t> to the market to buy crabs,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has carefully selected the feistiest crabs explaining to Jing-</a:t>
            </a:r>
            <a:r>
              <a:rPr lang="en-US" sz="2000" dirty="0" err="1">
                <a:latin typeface="Times New Roman" pitchFamily="18" charset="0"/>
                <a:cs typeface="Times New Roman" pitchFamily="18" charset="0"/>
              </a:rPr>
              <a:t>mei</a:t>
            </a:r>
            <a:r>
              <a:rPr lang="en-US" sz="2000" dirty="0">
                <a:latin typeface="Times New Roman" pitchFamily="18" charset="0"/>
                <a:cs typeface="Times New Roman" pitchFamily="18" charset="0"/>
              </a:rPr>
              <a:t> that they are of best quality. When she poked to find the liveliest crabs, she found one losing a limb. She refused to take it for “</a:t>
            </a:r>
            <a:r>
              <a:rPr lang="en-US" sz="2000" dirty="0">
                <a:solidFill>
                  <a:srgbClr val="00B050"/>
                </a:solidFill>
                <a:latin typeface="Times New Roman" pitchFamily="18" charset="0"/>
                <a:cs typeface="Times New Roman" pitchFamily="18" charset="0"/>
              </a:rPr>
              <a:t>a missing leg is a bad sign on Chinese New Year”</a:t>
            </a:r>
            <a:r>
              <a:rPr lang="en-US" sz="2000" dirty="0">
                <a:latin typeface="Times New Roman" pitchFamily="18" charset="0"/>
                <a:cs typeface="Times New Roman" pitchFamily="18" charset="0"/>
              </a:rPr>
              <a:t> (</a:t>
            </a:r>
            <a:r>
              <a:rPr lang="en-US" sz="2000" i="1" dirty="0">
                <a:solidFill>
                  <a:srgbClr val="FF0000"/>
                </a:solidFill>
                <a:latin typeface="Times New Roman" pitchFamily="18" charset="0"/>
                <a:cs typeface="Times New Roman" pitchFamily="18" charset="0"/>
              </a:rPr>
              <a:t>JLC</a:t>
            </a:r>
            <a:r>
              <a:rPr lang="en-US" sz="2000" dirty="0">
                <a:solidFill>
                  <a:srgbClr val="FF0000"/>
                </a:solidFill>
                <a:latin typeface="Times New Roman" pitchFamily="18" charset="0"/>
                <a:cs typeface="Times New Roman" pitchFamily="18" charset="0"/>
              </a:rPr>
              <a:t> 200</a:t>
            </a:r>
            <a:r>
              <a:rPr lang="en-US" sz="2000" dirty="0">
                <a:latin typeface="Times New Roman" pitchFamily="18" charset="0"/>
                <a:cs typeface="Times New Roman" pitchFamily="18" charset="0"/>
              </a:rPr>
              <a:t>). After a long discussion, the fishmonger gives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the mutilated crab for free.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has not counted </a:t>
            </a:r>
            <a:r>
              <a:rPr lang="en-US" sz="2000" dirty="0" err="1">
                <a:latin typeface="Times New Roman" pitchFamily="18" charset="0"/>
                <a:cs typeface="Times New Roman" pitchFamily="18" charset="0"/>
              </a:rPr>
              <a:t>Shoshana</a:t>
            </a:r>
            <a:r>
              <a:rPr lang="en-US" sz="2000" dirty="0">
                <a:latin typeface="Times New Roman" pitchFamily="18" charset="0"/>
                <a:cs typeface="Times New Roman" pitchFamily="18" charset="0"/>
              </a:rPr>
              <a:t>, so she has bought only ten crabs. When she sees the extra person, she decides to cook the eleventh crab.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During dinner,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and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begin to dispute about business agreement.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criticizes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err="1">
                <a:latin typeface="Times New Roman" pitchFamily="18" charset="0"/>
                <a:cs typeface="Times New Roman" pitchFamily="18" charset="0"/>
              </a:rPr>
              <a:t>s</a:t>
            </a:r>
            <a:r>
              <a:rPr lang="en-US" sz="2000" dirty="0">
                <a:latin typeface="Times New Roman" pitchFamily="18" charset="0"/>
                <a:cs typeface="Times New Roman" pitchFamily="18" charset="0"/>
              </a:rPr>
              <a:t> hairdresser, calling him gay and warning he probably has AIDS.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retaliates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mentioning that her work or firm has not paid her for a freelance advertising sales pitch she has done for them.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retorts that her quality of work is unacceptable. Knowing that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has been humiliated intensely by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gives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the </a:t>
            </a:r>
            <a:r>
              <a:rPr lang="en-US" sz="2000" dirty="0">
                <a:solidFill>
                  <a:srgbClr val="0070C0"/>
                </a:solidFill>
                <a:latin typeface="Times New Roman" pitchFamily="18" charset="0"/>
                <a:cs typeface="Times New Roman" pitchFamily="18" charset="0"/>
              </a:rPr>
              <a:t>jade pendant </a:t>
            </a:r>
            <a:r>
              <a:rPr lang="en-US" sz="2000" dirty="0">
                <a:latin typeface="Times New Roman" pitchFamily="18" charset="0"/>
                <a:cs typeface="Times New Roman" pitchFamily="18" charset="0"/>
              </a:rPr>
              <a:t>and tells her that it represents the importance of life.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thinks that her mother’s present is to comfort her partly, but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asserts that this is not the reason.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162050"/>
          </a:xfrm>
        </p:spPr>
        <p:txBody>
          <a:bodyPr>
            <a:noAutofit/>
          </a:bodyPr>
          <a:lstStyle/>
          <a:p>
            <a:pPr algn="just"/>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this moment,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begins to recognize the fundamental differences between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err="1">
                <a:latin typeface="Times New Roman" pitchFamily="18" charset="0"/>
                <a:cs typeface="Times New Roman" pitchFamily="18" charset="0"/>
              </a:rPr>
              <a:t>’s</a:t>
            </a:r>
            <a:r>
              <a:rPr lang="en-US" sz="2000" dirty="0">
                <a:latin typeface="Times New Roman" pitchFamily="18" charset="0"/>
                <a:cs typeface="Times New Roman" pitchFamily="18" charset="0"/>
              </a:rPr>
              <a:t> and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’s personalities and motivations. These differences are demonstrated clearly when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and everyone on the table have picked the best crabs, except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and Jing-</a:t>
            </a:r>
            <a:r>
              <a:rPr lang="en-US" sz="2000" dirty="0" err="1">
                <a:latin typeface="Times New Roman" pitchFamily="18" charset="0"/>
                <a:cs typeface="Times New Roman" pitchFamily="18" charset="0"/>
              </a:rPr>
              <a:t>mei</a:t>
            </a:r>
            <a:r>
              <a:rPr lang="en-US" sz="2000" dirty="0">
                <a:latin typeface="Times New Roman" pitchFamily="18" charset="0"/>
                <a:cs typeface="Times New Roman" pitchFamily="18" charset="0"/>
              </a:rPr>
              <a:t>. On the contrary,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has picked the bad crab in order to give her mother a better one as </a:t>
            </a:r>
            <a:r>
              <a:rPr lang="en-US" sz="2000" dirty="0" err="1">
                <a:latin typeface="Times New Roman" pitchFamily="18" charset="0"/>
                <a:cs typeface="Times New Roman" pitchFamily="18" charset="0"/>
              </a:rPr>
              <a:t>Suyuan</a:t>
            </a:r>
            <a:r>
              <a:rPr lang="en-US" sz="2000" dirty="0">
                <a:latin typeface="Times New Roman" pitchFamily="18" charset="0"/>
                <a:cs typeface="Times New Roman" pitchFamily="18" charset="0"/>
              </a:rPr>
              <a:t> expects “</a:t>
            </a:r>
            <a:r>
              <a:rPr lang="en-US" sz="2000" dirty="0">
                <a:solidFill>
                  <a:srgbClr val="00B050"/>
                </a:solidFill>
                <a:latin typeface="Times New Roman" pitchFamily="18" charset="0"/>
                <a:cs typeface="Times New Roman" pitchFamily="18" charset="0"/>
              </a:rPr>
              <a:t>only you pick that crab. Nobody else take it. I already know this. Everybody else wants best quality. You thinking different”</a:t>
            </a:r>
            <a:r>
              <a:rPr lang="en-US" sz="2000" dirty="0">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JLC 208</a:t>
            </a:r>
            <a:r>
              <a:rPr lang="en-US" sz="2000" dirty="0">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sees this virtue as a kind of generosity and selflessness. Therefore,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gives her the necklace, which is of the best quality, and makes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recognize her own worth.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is proud of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because she has inherited the same traits of modesty and selflessness from her, like the pendant. As a result,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does not value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and makes a metaphorical connection between </a:t>
            </a:r>
            <a:r>
              <a:rPr lang="en-US" sz="2000" dirty="0">
                <a:solidFill>
                  <a:srgbClr val="FF0000"/>
                </a:solidFill>
                <a:latin typeface="Times New Roman" pitchFamily="18" charset="0"/>
                <a:cs typeface="Times New Roman" pitchFamily="18" charset="0"/>
              </a:rPr>
              <a:t>Waverly</a:t>
            </a:r>
            <a:r>
              <a:rPr lang="en-US" sz="2000" dirty="0">
                <a:latin typeface="Times New Roman" pitchFamily="18" charset="0"/>
                <a:cs typeface="Times New Roman" pitchFamily="18" charset="0"/>
              </a:rPr>
              <a:t> and the crab </a:t>
            </a:r>
            <a:r>
              <a:rPr lang="en-US" sz="2000" dirty="0">
                <a:solidFill>
                  <a:srgbClr val="0070C0"/>
                </a:solidFill>
                <a:latin typeface="Times New Roman" pitchFamily="18" charset="0"/>
                <a:cs typeface="Times New Roman" pitchFamily="18" charset="0"/>
              </a:rPr>
              <a:t>“She is like this crab… always walking sideways, moving crooked”</a:t>
            </a:r>
            <a:r>
              <a:rPr lang="en-US" sz="2000" dirty="0">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JLC 208</a:t>
            </a:r>
            <a:r>
              <a:rPr lang="en-US" sz="2000" dirty="0">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advises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not to listen to </a:t>
            </a:r>
            <a:r>
              <a:rPr lang="en-US" sz="2000" dirty="0">
                <a:solidFill>
                  <a:srgbClr val="FF0000"/>
                </a:solidFill>
                <a:latin typeface="Times New Roman" pitchFamily="18" charset="0"/>
                <a:cs typeface="Times New Roman" pitchFamily="18" charset="0"/>
              </a:rPr>
              <a:t>Waverly </a:t>
            </a:r>
            <a:r>
              <a:rPr lang="en-US" sz="2000" dirty="0">
                <a:latin typeface="Times New Roman" pitchFamily="18" charset="0"/>
                <a:cs typeface="Times New Roman" pitchFamily="18" charset="0"/>
              </a:rPr>
              <a:t>and to move in a different direction “</a:t>
            </a:r>
            <a:r>
              <a:rPr lang="en-US" sz="2000" dirty="0">
                <a:solidFill>
                  <a:srgbClr val="7030A0"/>
                </a:solidFill>
                <a:latin typeface="Times New Roman" pitchFamily="18" charset="0"/>
                <a:cs typeface="Times New Roman" pitchFamily="18" charset="0"/>
              </a:rPr>
              <a:t>You can move your legs go the other way”</a:t>
            </a:r>
            <a:r>
              <a:rPr lang="en-US" sz="2000" dirty="0">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JLC 208</a:t>
            </a:r>
            <a:r>
              <a:rPr lang="en-US" sz="2000" dirty="0">
                <a:latin typeface="Times New Roman" pitchFamily="18" charset="0"/>
                <a:cs typeface="Times New Roman" pitchFamily="18" charset="0"/>
              </a:rPr>
              <a:t>). That is to say that </a:t>
            </a:r>
            <a:r>
              <a:rPr lang="en-US" sz="2000" dirty="0" err="1">
                <a:solidFill>
                  <a:srgbClr val="C0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wants </a:t>
            </a:r>
            <a:r>
              <a:rPr lang="en-US" sz="2000" dirty="0">
                <a:solidFill>
                  <a:srgbClr val="C00000"/>
                </a:solidFill>
                <a:latin typeface="Times New Roman" pitchFamily="18" charset="0"/>
                <a:cs typeface="Times New Roman" pitchFamily="18" charset="0"/>
              </a:rPr>
              <a:t>Jing-</a:t>
            </a:r>
            <a:r>
              <a:rPr lang="en-US" sz="2000" dirty="0" err="1">
                <a:solidFill>
                  <a:srgbClr val="C00000"/>
                </a:solidFill>
                <a:latin typeface="Times New Roman" pitchFamily="18" charset="0"/>
                <a:cs typeface="Times New Roman" pitchFamily="18" charset="0"/>
              </a:rPr>
              <a:t>mei</a:t>
            </a:r>
            <a:r>
              <a:rPr lang="en-US" sz="2000" dirty="0">
                <a:solidFill>
                  <a:srgbClr val="C00000"/>
                </a:solidFill>
                <a:latin typeface="Times New Roman" pitchFamily="18" charset="0"/>
                <a:cs typeface="Times New Roman" pitchFamily="18" charset="0"/>
              </a:rPr>
              <a:t> </a:t>
            </a:r>
            <a:r>
              <a:rPr lang="en-US" sz="2000" dirty="0">
                <a:latin typeface="Times New Roman" pitchFamily="18" charset="0"/>
                <a:cs typeface="Times New Roman" pitchFamily="18" charset="0"/>
              </a:rPr>
              <a:t>to think for herself and value herself.</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009650"/>
          </a:xfrm>
        </p:spPr>
        <p:txBody>
          <a:bodyPr>
            <a:noAutofit/>
          </a:bodyPr>
          <a:lstStyle/>
          <a:p>
            <a:pPr algn="just"/>
            <a:r>
              <a:rPr lang="en-US" sz="2000" dirty="0">
                <a:latin typeface="Times New Roman" pitchFamily="18" charset="0"/>
                <a:cs typeface="Times New Roman" pitchFamily="18" charset="0"/>
              </a:rPr>
              <a:t>According to Tan, the </a:t>
            </a:r>
            <a:r>
              <a:rPr lang="en-US" sz="2000" dirty="0">
                <a:solidFill>
                  <a:srgbClr val="7030A0"/>
                </a:solidFill>
                <a:latin typeface="Times New Roman" pitchFamily="18" charset="0"/>
                <a:cs typeface="Times New Roman" pitchFamily="18" charset="0"/>
              </a:rPr>
              <a:t>pendant</a:t>
            </a:r>
            <a:r>
              <a:rPr lang="en-US" sz="2000" dirty="0">
                <a:latin typeface="Times New Roman" pitchFamily="18" charset="0"/>
                <a:cs typeface="Times New Roman" pitchFamily="18" charset="0"/>
              </a:rPr>
              <a:t> has different interpretations in the novel. As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observes that at first she does not like wearing the pendant because it signifies the cultural differences between </a:t>
            </a:r>
            <a:r>
              <a:rPr lang="en-US" sz="2000" dirty="0" err="1">
                <a:solidFill>
                  <a:srgbClr val="FF0000"/>
                </a:solidFill>
                <a:latin typeface="Times New Roman" pitchFamily="18" charset="0"/>
                <a:cs typeface="Times New Roman" pitchFamily="18" charset="0"/>
              </a:rPr>
              <a:t>Suyuan</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solidFill>
                  <a:srgbClr val="FF0000"/>
                </a:solidFill>
                <a:latin typeface="Times New Roman" pitchFamily="18" charset="0"/>
                <a:cs typeface="Times New Roman" pitchFamily="18" charset="0"/>
              </a:rPr>
              <a:t> </a:t>
            </a:r>
            <a:r>
              <a:rPr lang="en-US" sz="2000" dirty="0">
                <a:solidFill>
                  <a:srgbClr val="00B050"/>
                </a:solidFill>
                <a:latin typeface="Times New Roman" pitchFamily="18" charset="0"/>
                <a:cs typeface="Times New Roman" pitchFamily="18" charset="0"/>
              </a:rPr>
              <a:t>“To me, the whole effect looked wrong: too large, too green, too garishly ornate”</a:t>
            </a:r>
            <a:r>
              <a:rPr lang="en-US" sz="2000" dirty="0">
                <a:latin typeface="Times New Roman" pitchFamily="18" charset="0"/>
                <a:cs typeface="Times New Roman" pitchFamily="18" charset="0"/>
              </a:rPr>
              <a:t> (</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197</a:t>
            </a:r>
            <a:r>
              <a:rPr lang="en-US" sz="2000" dirty="0">
                <a:latin typeface="Times New Roman" pitchFamily="18" charset="0"/>
                <a:cs typeface="Times New Roman" pitchFamily="18" charset="0"/>
              </a:rPr>
              <a:t>). She remarks that the other Chinese people who are wearing similar pendants do know the meaning </a:t>
            </a:r>
            <a:r>
              <a:rPr lang="en-US" sz="2000" dirty="0">
                <a:solidFill>
                  <a:srgbClr val="7030A0"/>
                </a:solidFill>
                <a:latin typeface="Times New Roman" pitchFamily="18" charset="0"/>
                <a:cs typeface="Times New Roman" pitchFamily="18" charset="0"/>
              </a:rPr>
              <a:t>“it’s as though we were all sworn to the same secret covenant, so secret we don’t even know what we belong to” </a:t>
            </a:r>
            <a:r>
              <a:rPr lang="en-US" sz="2000" dirty="0">
                <a:latin typeface="Times New Roman" pitchFamily="18" charset="0"/>
                <a:cs typeface="Times New Roman" pitchFamily="18" charset="0"/>
              </a:rPr>
              <a:t>(</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198</a:t>
            </a:r>
            <a:r>
              <a:rPr lang="en-US" sz="2000" dirty="0">
                <a:latin typeface="Times New Roman" pitchFamily="18" charset="0"/>
                <a:cs typeface="Times New Roman" pitchFamily="18" charset="0"/>
              </a:rPr>
              <a:t>). Then, she wonders if the pendant has a specific meaning and thus asks whether the aunties or the Chinese friends can read the pendant. She acknowledges that if they interpret its meaning, it will be different from what her mother intends. Only after </a:t>
            </a:r>
            <a:r>
              <a:rPr lang="en-US" sz="2000" dirty="0" err="1">
                <a:solidFill>
                  <a:srgbClr val="FF0000"/>
                </a:solidFill>
                <a:latin typeface="Times New Roman" pitchFamily="18" charset="0"/>
                <a:cs typeface="Times New Roman" pitchFamily="18" charset="0"/>
              </a:rPr>
              <a:t>Suyuan’s</a:t>
            </a:r>
            <a:r>
              <a:rPr lang="en-US" sz="2000" dirty="0">
                <a:latin typeface="Times New Roman" pitchFamily="18" charset="0"/>
                <a:cs typeface="Times New Roman" pitchFamily="18" charset="0"/>
              </a:rPr>
              <a:t> death,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has come to realize its meaning </a:t>
            </a:r>
            <a:r>
              <a:rPr lang="en-US" sz="2000" dirty="0">
                <a:solidFill>
                  <a:schemeClr val="accent1"/>
                </a:solidFill>
                <a:latin typeface="Times New Roman" pitchFamily="18" charset="0"/>
                <a:cs typeface="Times New Roman" pitchFamily="18" charset="0"/>
              </a:rPr>
              <a:t>“I wore this on my skin, so when you put it on your skin, then you know my meaning. This is your life’s importance”</a:t>
            </a:r>
            <a:r>
              <a:rPr lang="en-US" sz="2000" dirty="0">
                <a:latin typeface="Times New Roman" pitchFamily="18" charset="0"/>
                <a:cs typeface="Times New Roman" pitchFamily="18" charset="0"/>
              </a:rPr>
              <a:t> (</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208</a:t>
            </a:r>
            <a:r>
              <a:rPr lang="en-US" sz="2000" dirty="0">
                <a:latin typeface="Times New Roman" pitchFamily="18" charset="0"/>
                <a:cs typeface="Times New Roman" pitchFamily="18" charset="0"/>
              </a:rPr>
              <a:t>). Here,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believes that the </a:t>
            </a:r>
            <a:r>
              <a:rPr lang="en-US" sz="2000" dirty="0">
                <a:solidFill>
                  <a:srgbClr val="00B050"/>
                </a:solidFill>
                <a:latin typeface="Times New Roman" pitchFamily="18" charset="0"/>
                <a:cs typeface="Times New Roman" pitchFamily="18" charset="0"/>
              </a:rPr>
              <a:t>pendant</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will not only transfer the Chinese culture but also the love from mother to daughter</a:t>
            </a:r>
            <a:r>
              <a:rPr lang="en-US" sz="2000" dirty="0">
                <a:latin typeface="Times New Roman" pitchFamily="18" charset="0"/>
                <a:cs typeface="Times New Roman" pitchFamily="18" charset="0"/>
              </a:rPr>
              <a:t>. Finally, the </a:t>
            </a:r>
            <a:r>
              <a:rPr lang="en-US" sz="2000" dirty="0">
                <a:solidFill>
                  <a:srgbClr val="0070C0"/>
                </a:solidFill>
                <a:latin typeface="Times New Roman" pitchFamily="18" charset="0"/>
                <a:cs typeface="Times New Roman" pitchFamily="18" charset="0"/>
              </a:rPr>
              <a:t>jade pendant </a:t>
            </a:r>
            <a:r>
              <a:rPr lang="en-US" sz="2000" dirty="0">
                <a:latin typeface="Times New Roman" pitchFamily="18" charset="0"/>
                <a:cs typeface="Times New Roman" pitchFamily="18" charset="0"/>
              </a:rPr>
              <a:t>is a </a:t>
            </a:r>
            <a:r>
              <a:rPr lang="en-US" sz="2000" b="1" dirty="0">
                <a:solidFill>
                  <a:srgbClr val="7030A0"/>
                </a:solidFill>
                <a:latin typeface="Times New Roman" pitchFamily="18" charset="0"/>
                <a:cs typeface="Times New Roman" pitchFamily="18" charset="0"/>
              </a:rPr>
              <a:t>symbol</a:t>
            </a:r>
            <a:r>
              <a:rPr lang="en-US" sz="2000" dirty="0">
                <a:latin typeface="Times New Roman" pitchFamily="18" charset="0"/>
                <a:cs typeface="Times New Roman" pitchFamily="18" charset="0"/>
              </a:rPr>
              <a:t> of the </a:t>
            </a:r>
            <a:r>
              <a:rPr lang="en-US" sz="2000" u="sng" dirty="0">
                <a:solidFill>
                  <a:srgbClr val="FF0000"/>
                </a:solidFill>
                <a:latin typeface="Times New Roman" pitchFamily="18" charset="0"/>
                <a:cs typeface="Times New Roman" pitchFamily="18" charset="0"/>
              </a:rPr>
              <a:t>importance of passing down the Chinese culture from </a:t>
            </a:r>
            <a:r>
              <a:rPr lang="en-US" sz="2000" u="sng" dirty="0" err="1">
                <a:solidFill>
                  <a:srgbClr val="FF0000"/>
                </a:solidFill>
                <a:latin typeface="Times New Roman" pitchFamily="18" charset="0"/>
                <a:cs typeface="Times New Roman" pitchFamily="18" charset="0"/>
              </a:rPr>
              <a:t>Suyuan</a:t>
            </a:r>
            <a:r>
              <a:rPr lang="en-US" sz="2000" u="sng" dirty="0">
                <a:solidFill>
                  <a:srgbClr val="FF0000"/>
                </a:solidFill>
                <a:latin typeface="Times New Roman" pitchFamily="18" charset="0"/>
                <a:cs typeface="Times New Roman" pitchFamily="18" charset="0"/>
              </a:rPr>
              <a:t> to Jing-</a:t>
            </a:r>
            <a:r>
              <a:rPr lang="en-US" sz="2000" u="sng" dirty="0" err="1">
                <a:solidFill>
                  <a:srgbClr val="FF0000"/>
                </a:solidFill>
                <a:latin typeface="Times New Roman" pitchFamily="18" charset="0"/>
                <a:cs typeface="Times New Roman" pitchFamily="18" charset="0"/>
              </a:rPr>
              <a:t>mei</a:t>
            </a:r>
            <a:r>
              <a:rPr lang="en-US" sz="2000" u="sng" dirty="0">
                <a:solidFill>
                  <a:srgbClr val="FF0000"/>
                </a:solidFill>
                <a:latin typeface="Times New Roman" pitchFamily="18" charset="0"/>
                <a:cs typeface="Times New Roman" pitchFamily="18" charset="0"/>
              </a:rPr>
              <a:t>.</a:t>
            </a:r>
            <a:br>
              <a:rPr lang="en-US" sz="2000" u="sng" dirty="0">
                <a:solidFill>
                  <a:srgbClr val="FF0000"/>
                </a:solidFill>
                <a:latin typeface="Times New Roman" pitchFamily="18" charset="0"/>
                <a:cs typeface="Times New Roman" pitchFamily="18" charset="0"/>
              </a:rPr>
            </a:br>
            <a:endParaRPr lang="en-US" sz="2000" u="sng" dirty="0">
              <a:solidFill>
                <a:srgbClr val="FF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r>
              <a:rPr lang="en-US" sz="2000" b="1" u="sng" dirty="0">
                <a:latin typeface="Times New Roman" pitchFamily="18" charset="0"/>
                <a:cs typeface="Times New Roman" pitchFamily="18" charset="0"/>
              </a:rPr>
              <a:t> Besides, Tan uses food to represent the </a:t>
            </a:r>
            <a:r>
              <a:rPr lang="en-US" sz="2000" b="1" u="sng" dirty="0">
                <a:solidFill>
                  <a:srgbClr val="FF0000"/>
                </a:solidFill>
                <a:latin typeface="Times New Roman" pitchFamily="18" charset="0"/>
                <a:cs typeface="Times New Roman" pitchFamily="18" charset="0"/>
              </a:rPr>
              <a:t>loving bond </a:t>
            </a:r>
            <a:r>
              <a:rPr lang="en-US" sz="2000" b="1" u="sng" dirty="0">
                <a:latin typeface="Times New Roman" pitchFamily="18" charset="0"/>
                <a:cs typeface="Times New Roman" pitchFamily="18" charset="0"/>
              </a:rPr>
              <a:t>between mother and daughter. This is evident when Waverly criticizes Jing-</a:t>
            </a:r>
            <a:r>
              <a:rPr lang="en-US" sz="2000" b="1" u="sng" dirty="0" err="1">
                <a:latin typeface="Times New Roman" pitchFamily="18" charset="0"/>
                <a:cs typeface="Times New Roman" pitchFamily="18" charset="0"/>
              </a:rPr>
              <a:t>mei’s</a:t>
            </a:r>
            <a:r>
              <a:rPr lang="en-US" sz="2000" b="1" u="sng" dirty="0">
                <a:latin typeface="Times New Roman" pitchFamily="18" charset="0"/>
                <a:cs typeface="Times New Roman" pitchFamily="18" charset="0"/>
              </a:rPr>
              <a:t> writing style, and </a:t>
            </a:r>
            <a:r>
              <a:rPr lang="en-US" sz="2000" b="1" u="sng" dirty="0" err="1">
                <a:latin typeface="Times New Roman" pitchFamily="18" charset="0"/>
                <a:cs typeface="Times New Roman" pitchFamily="18" charset="0"/>
              </a:rPr>
              <a:t>Suyuan</a:t>
            </a:r>
            <a:r>
              <a:rPr lang="en-US" sz="2000" b="1" u="sng" dirty="0">
                <a:latin typeface="Times New Roman" pitchFamily="18" charset="0"/>
                <a:cs typeface="Times New Roman" pitchFamily="18" charset="0"/>
              </a:rPr>
              <a:t> responds with a subtle insult </a:t>
            </a:r>
            <a:r>
              <a:rPr lang="en-US" sz="2000" b="1" u="sng" dirty="0">
                <a:solidFill>
                  <a:srgbClr val="0070C0"/>
                </a:solidFill>
                <a:latin typeface="Times New Roman" pitchFamily="18" charset="0"/>
                <a:cs typeface="Times New Roman" pitchFamily="18" charset="0"/>
              </a:rPr>
              <a:t>“June not sophisticate like you. Must be born this way.” </a:t>
            </a:r>
            <a:r>
              <a:rPr lang="en-US" sz="2000" b="1" u="sng" dirty="0">
                <a:latin typeface="Times New Roman" pitchFamily="18" charset="0"/>
                <a:cs typeface="Times New Roman" pitchFamily="18" charset="0"/>
              </a:rPr>
              <a:t>From </a:t>
            </a:r>
            <a:r>
              <a:rPr lang="en-US" sz="2000" b="1" u="sng" dirty="0" err="1">
                <a:latin typeface="Times New Roman" pitchFamily="18" charset="0"/>
                <a:cs typeface="Times New Roman" pitchFamily="18" charset="0"/>
              </a:rPr>
              <a:t>Suyuan’s</a:t>
            </a:r>
            <a:r>
              <a:rPr lang="en-US" sz="2000" b="1" u="sng" dirty="0">
                <a:latin typeface="Times New Roman" pitchFamily="18" charset="0"/>
                <a:cs typeface="Times New Roman" pitchFamily="18" charset="0"/>
              </a:rPr>
              <a:t> remark, Jing-</a:t>
            </a:r>
            <a:r>
              <a:rPr lang="en-US" sz="2000" b="1" u="sng" dirty="0" err="1">
                <a:latin typeface="Times New Roman" pitchFamily="18" charset="0"/>
                <a:cs typeface="Times New Roman" pitchFamily="18" charset="0"/>
              </a:rPr>
              <a:t>mei</a:t>
            </a:r>
            <a:r>
              <a:rPr lang="en-US" sz="2000" b="1" u="sng" dirty="0">
                <a:latin typeface="Times New Roman" pitchFamily="18" charset="0"/>
                <a:cs typeface="Times New Roman" pitchFamily="18" charset="0"/>
              </a:rPr>
              <a:t> feels humiliated and betrayed, but the following lines prove the contrary as she realizes </a:t>
            </a:r>
            <a:r>
              <a:rPr lang="en-US" sz="2000" b="1" dirty="0">
                <a:solidFill>
                  <a:srgbClr val="FF0000"/>
                </a:solidFill>
                <a:latin typeface="Times New Roman" pitchFamily="18" charset="0"/>
                <a:cs typeface="Times New Roman" pitchFamily="18" charset="0"/>
              </a:rPr>
              <a:t>“I could hear my mother eating an orange slice. She was the only person I knew who crunched oranges, making it sound as if she were eating crisp apples instead. The sound of it was worse than gnashing teeth”</a:t>
            </a:r>
            <a:r>
              <a:rPr lang="en-US" sz="2000" b="1" u="sng" dirty="0">
                <a:latin typeface="Times New Roman" pitchFamily="18" charset="0"/>
                <a:cs typeface="Times New Roman" pitchFamily="18" charset="0"/>
              </a:rPr>
              <a:t> (</a:t>
            </a:r>
            <a:r>
              <a:rPr lang="en-US" sz="2000" b="1" i="1" u="sng" dirty="0">
                <a:solidFill>
                  <a:srgbClr val="FF0000"/>
                </a:solidFill>
                <a:latin typeface="Times New Roman" pitchFamily="18" charset="0"/>
                <a:cs typeface="Times New Roman" pitchFamily="18" charset="0"/>
              </a:rPr>
              <a:t>JLC</a:t>
            </a:r>
            <a:r>
              <a:rPr lang="en-US" sz="2000" b="1" u="sng" dirty="0">
                <a:solidFill>
                  <a:srgbClr val="FF0000"/>
                </a:solidFill>
                <a:latin typeface="Times New Roman" pitchFamily="18" charset="0"/>
                <a:cs typeface="Times New Roman" pitchFamily="18" charset="0"/>
              </a:rPr>
              <a:t> 206</a:t>
            </a:r>
            <a:r>
              <a:rPr lang="en-US" sz="2000" b="1" u="sng" dirty="0">
                <a:latin typeface="Times New Roman" pitchFamily="18" charset="0"/>
                <a:cs typeface="Times New Roman" pitchFamily="18" charset="0"/>
              </a:rPr>
              <a:t>). Gnashing her teeth signifies </a:t>
            </a:r>
            <a:r>
              <a:rPr lang="en-US" sz="2000" b="1" u="sng" dirty="0" err="1">
                <a:latin typeface="Times New Roman" pitchFamily="18" charset="0"/>
                <a:cs typeface="Times New Roman" pitchFamily="18" charset="0"/>
              </a:rPr>
              <a:t>Suyuan’s</a:t>
            </a:r>
            <a:r>
              <a:rPr lang="en-US" sz="2000" b="1" u="sng" dirty="0">
                <a:latin typeface="Times New Roman" pitchFamily="18" charset="0"/>
                <a:cs typeface="Times New Roman" pitchFamily="18" charset="0"/>
              </a:rPr>
              <a:t> anger as </a:t>
            </a:r>
            <a:r>
              <a:rPr lang="en-US" sz="2000" b="1" dirty="0">
                <a:solidFill>
                  <a:srgbClr val="00B050"/>
                </a:solidFill>
                <a:latin typeface="Times New Roman" pitchFamily="18" charset="0"/>
                <a:cs typeface="Times New Roman" pitchFamily="18" charset="0"/>
              </a:rPr>
              <a:t>Hsiao </a:t>
            </a:r>
            <a:r>
              <a:rPr lang="en-US" sz="2000" b="1" u="sng" dirty="0">
                <a:latin typeface="Times New Roman" pitchFamily="18" charset="0"/>
                <a:cs typeface="Times New Roman" pitchFamily="18" charset="0"/>
              </a:rPr>
              <a:t>puts it and continues saying: </a:t>
            </a:r>
            <a:r>
              <a:rPr lang="en-US" sz="2000" b="1" dirty="0">
                <a:solidFill>
                  <a:srgbClr val="0070C0"/>
                </a:solidFill>
                <a:latin typeface="Times New Roman" pitchFamily="18" charset="0"/>
                <a:cs typeface="Times New Roman" pitchFamily="18" charset="0"/>
              </a:rPr>
              <a:t>“She has no choice but to transform her anger into crunching” </a:t>
            </a:r>
            <a:r>
              <a:rPr lang="en-US" sz="2000" b="1" dirty="0">
                <a:latin typeface="Times New Roman" pitchFamily="18" charset="0"/>
                <a:cs typeface="Times New Roman" pitchFamily="18" charset="0"/>
              </a:rPr>
              <a:t>(209-10).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162050"/>
          </a:xfrm>
        </p:spPr>
        <p:txBody>
          <a:bodyPr>
            <a:noAutofit/>
          </a:bodyPr>
          <a:lstStyle/>
          <a:p>
            <a:pPr algn="just"/>
            <a:br>
              <a:rPr lang="en-US" sz="2000" b="1" dirty="0">
                <a:solidFill>
                  <a:schemeClr val="accent2">
                    <a:lumMod val="75000"/>
                  </a:schemeClr>
                </a:solidFill>
                <a:latin typeface="Times New Roman" pitchFamily="18" charset="0"/>
                <a:cs typeface="Times New Roman" pitchFamily="18" charset="0"/>
              </a:rPr>
            </a:br>
            <a:br>
              <a:rPr lang="en-US" sz="2000" b="1" dirty="0">
                <a:solidFill>
                  <a:schemeClr val="accent2">
                    <a:lumMod val="75000"/>
                  </a:schemeClr>
                </a:solidFill>
                <a:latin typeface="Times New Roman" pitchFamily="18" charset="0"/>
                <a:cs typeface="Times New Roman" pitchFamily="18" charset="0"/>
              </a:rPr>
            </a:br>
            <a:br>
              <a:rPr lang="en-US" sz="2000" b="1" dirty="0">
                <a:solidFill>
                  <a:schemeClr val="accent2">
                    <a:lumMod val="75000"/>
                  </a:schemeClr>
                </a:solidFill>
                <a:latin typeface="Times New Roman" pitchFamily="18" charset="0"/>
                <a:cs typeface="Times New Roman" pitchFamily="18" charset="0"/>
              </a:rPr>
            </a:br>
            <a:br>
              <a:rPr lang="en-US" sz="2000" b="1" dirty="0">
                <a:solidFill>
                  <a:schemeClr val="accent2">
                    <a:lumMod val="75000"/>
                  </a:schemeClr>
                </a:solidFill>
                <a:latin typeface="Times New Roman" pitchFamily="18" charset="0"/>
                <a:cs typeface="Times New Roman" pitchFamily="18" charset="0"/>
              </a:rPr>
            </a:br>
            <a:r>
              <a:rPr lang="en-US" sz="2000" b="1" dirty="0">
                <a:solidFill>
                  <a:schemeClr val="accent2">
                    <a:lumMod val="75000"/>
                  </a:schemeClr>
                </a:solidFill>
                <a:latin typeface="Times New Roman" pitchFamily="18" charset="0"/>
                <a:cs typeface="Times New Roman" pitchFamily="18" charset="0"/>
              </a:rPr>
              <a:t>Tan uses the </a:t>
            </a:r>
            <a:r>
              <a:rPr lang="en-US" sz="2000" b="1" dirty="0" err="1">
                <a:solidFill>
                  <a:srgbClr val="FF0000"/>
                </a:solidFill>
                <a:latin typeface="Times New Roman" pitchFamily="18" charset="0"/>
                <a:cs typeface="Times New Roman" pitchFamily="18" charset="0"/>
              </a:rPr>
              <a:t>mah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jong</a:t>
            </a:r>
            <a:r>
              <a:rPr lang="en-US" sz="2000" b="1" dirty="0">
                <a:solidFill>
                  <a:srgbClr val="FF0000"/>
                </a:solidFill>
                <a:latin typeface="Times New Roman" pitchFamily="18" charset="0"/>
                <a:cs typeface="Times New Roman" pitchFamily="18" charset="0"/>
              </a:rPr>
              <a:t> </a:t>
            </a:r>
            <a:r>
              <a:rPr lang="en-US" sz="2000" b="1" dirty="0">
                <a:solidFill>
                  <a:schemeClr val="accent2">
                    <a:lumMod val="75000"/>
                  </a:schemeClr>
                </a:solidFill>
                <a:latin typeface="Times New Roman" pitchFamily="18" charset="0"/>
                <a:cs typeface="Times New Roman" pitchFamily="18" charset="0"/>
              </a:rPr>
              <a:t>game to depict numerous and diverse ideas. Crucial to analyzing theme and structure of the novel, is to define briefly what the </a:t>
            </a:r>
            <a:r>
              <a:rPr lang="en-US" sz="2000" b="1" dirty="0" err="1">
                <a:solidFill>
                  <a:schemeClr val="accent2">
                    <a:lumMod val="75000"/>
                  </a:schemeClr>
                </a:solidFill>
                <a:latin typeface="Times New Roman" pitchFamily="18" charset="0"/>
                <a:cs typeface="Times New Roman" pitchFamily="18" charset="0"/>
              </a:rPr>
              <a:t>mah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jong</a:t>
            </a:r>
            <a:r>
              <a:rPr lang="en-US" sz="2000" b="1" dirty="0">
                <a:solidFill>
                  <a:schemeClr val="accent2">
                    <a:lumMod val="75000"/>
                  </a:schemeClr>
                </a:solidFill>
                <a:latin typeface="Times New Roman" pitchFamily="18" charset="0"/>
                <a:cs typeface="Times New Roman" pitchFamily="18" charset="0"/>
              </a:rPr>
              <a:t> game is and how Tan uses it successfully as both </a:t>
            </a:r>
            <a:r>
              <a:rPr lang="en-US" sz="2000" b="1" dirty="0">
                <a:solidFill>
                  <a:srgbClr val="0070C0"/>
                </a:solidFill>
                <a:latin typeface="Times New Roman" pitchFamily="18" charset="0"/>
                <a:cs typeface="Times New Roman" pitchFamily="18" charset="0"/>
              </a:rPr>
              <a:t>simile and symbolic devices</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Mah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jong</a:t>
            </a:r>
            <a:r>
              <a:rPr lang="en-US" sz="2000" b="1" dirty="0">
                <a:solidFill>
                  <a:srgbClr val="FF0000"/>
                </a:solidFill>
                <a:latin typeface="Times New Roman" pitchFamily="18" charset="0"/>
                <a:cs typeface="Times New Roman" pitchFamily="18" charset="0"/>
              </a:rPr>
              <a:t> </a:t>
            </a:r>
            <a:r>
              <a:rPr lang="en-US" sz="2000" b="1" dirty="0">
                <a:solidFill>
                  <a:schemeClr val="accent2">
                    <a:lumMod val="75000"/>
                  </a:schemeClr>
                </a:solidFill>
                <a:latin typeface="Times New Roman" pitchFamily="18" charset="0"/>
                <a:cs typeface="Times New Roman" pitchFamily="18" charset="0"/>
              </a:rPr>
              <a:t>is a popular Chinese game which involves four players just as the novel involves four mothers. It is Ronald </a:t>
            </a:r>
            <a:r>
              <a:rPr lang="en-US" sz="2000" b="1" dirty="0" err="1">
                <a:solidFill>
                  <a:schemeClr val="accent2">
                    <a:lumMod val="75000"/>
                  </a:schemeClr>
                </a:solidFill>
                <a:latin typeface="Times New Roman" pitchFamily="18" charset="0"/>
                <a:cs typeface="Times New Roman" pitchFamily="18" charset="0"/>
              </a:rPr>
              <a:t>Emerick</a:t>
            </a:r>
            <a:r>
              <a:rPr lang="en-US" sz="2000" b="1" dirty="0">
                <a:solidFill>
                  <a:schemeClr val="accent2">
                    <a:lumMod val="75000"/>
                  </a:schemeClr>
                </a:solidFill>
                <a:latin typeface="Times New Roman" pitchFamily="18" charset="0"/>
                <a:cs typeface="Times New Roman" pitchFamily="18" charset="0"/>
              </a:rPr>
              <a:t> who gives the reader an overview about the structure of the </a:t>
            </a:r>
            <a:r>
              <a:rPr lang="en-US" sz="2000" b="1" dirty="0" err="1">
                <a:solidFill>
                  <a:schemeClr val="accent2">
                    <a:lumMod val="75000"/>
                  </a:schemeClr>
                </a:solidFill>
                <a:latin typeface="Times New Roman" pitchFamily="18" charset="0"/>
                <a:cs typeface="Times New Roman" pitchFamily="18" charset="0"/>
              </a:rPr>
              <a:t>mah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jong</a:t>
            </a:r>
            <a:r>
              <a:rPr lang="en-US" sz="2000" b="1" dirty="0">
                <a:solidFill>
                  <a:schemeClr val="accent2">
                    <a:lumMod val="75000"/>
                  </a:schemeClr>
                </a:solidFill>
                <a:latin typeface="Times New Roman" pitchFamily="18" charset="0"/>
                <a:cs typeface="Times New Roman" pitchFamily="18" charset="0"/>
              </a:rPr>
              <a:t> game </a:t>
            </a:r>
            <a:r>
              <a:rPr lang="en-US" sz="2000" b="1" dirty="0">
                <a:solidFill>
                  <a:srgbClr val="FF0000"/>
                </a:solidFill>
                <a:latin typeface="Times New Roman" pitchFamily="18" charset="0"/>
                <a:cs typeface="Times New Roman" pitchFamily="18" charset="0"/>
              </a:rPr>
              <a:t>“A complete game of </a:t>
            </a:r>
            <a:r>
              <a:rPr lang="en-US" sz="2000" b="1" dirty="0" err="1">
                <a:solidFill>
                  <a:srgbClr val="FF0000"/>
                </a:solidFill>
                <a:latin typeface="Times New Roman" pitchFamily="18" charset="0"/>
                <a:cs typeface="Times New Roman" pitchFamily="18" charset="0"/>
              </a:rPr>
              <a:t>mah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jong</a:t>
            </a:r>
            <a:r>
              <a:rPr lang="en-US" sz="2000" b="1" dirty="0">
                <a:solidFill>
                  <a:srgbClr val="FF0000"/>
                </a:solidFill>
                <a:latin typeface="Times New Roman" pitchFamily="18" charset="0"/>
                <a:cs typeface="Times New Roman" pitchFamily="18" charset="0"/>
              </a:rPr>
              <a:t> requires at least sixteen hands: four rounds, each consisting of four hands and each hand representing one of the four players- or one of the four winds” </a:t>
            </a:r>
            <a:r>
              <a:rPr lang="en-US" sz="2000" b="1" dirty="0">
                <a:solidFill>
                  <a:schemeClr val="accent2">
                    <a:lumMod val="75000"/>
                  </a:schemeClr>
                </a:solidFill>
                <a:latin typeface="Times New Roman" pitchFamily="18" charset="0"/>
                <a:cs typeface="Times New Roman" pitchFamily="18" charset="0"/>
              </a:rPr>
              <a:t>(55). It is obvious that the novel is structured somewhat like the </a:t>
            </a:r>
            <a:r>
              <a:rPr lang="en-US" sz="2000" b="1" dirty="0" err="1">
                <a:solidFill>
                  <a:schemeClr val="accent2">
                    <a:lumMod val="75000"/>
                  </a:schemeClr>
                </a:solidFill>
                <a:latin typeface="Times New Roman" pitchFamily="18" charset="0"/>
                <a:cs typeface="Times New Roman" pitchFamily="18" charset="0"/>
              </a:rPr>
              <a:t>mah</a:t>
            </a:r>
            <a:r>
              <a:rPr lang="en-US" sz="2000" b="1" dirty="0">
                <a:solidFill>
                  <a:schemeClr val="accent2">
                    <a:lumMod val="75000"/>
                  </a:schemeClr>
                </a:solidFill>
                <a:latin typeface="Times New Roman" pitchFamily="18" charset="0"/>
                <a:cs typeface="Times New Roman" pitchFamily="18" charset="0"/>
              </a:rPr>
              <a:t> </a:t>
            </a:r>
            <a:r>
              <a:rPr lang="en-US" sz="2000" b="1" dirty="0" err="1">
                <a:solidFill>
                  <a:schemeClr val="accent2">
                    <a:lumMod val="75000"/>
                  </a:schemeClr>
                </a:solidFill>
                <a:latin typeface="Times New Roman" pitchFamily="18" charset="0"/>
                <a:cs typeface="Times New Roman" pitchFamily="18" charset="0"/>
              </a:rPr>
              <a:t>jong</a:t>
            </a:r>
            <a:r>
              <a:rPr lang="en-US" sz="2000" b="1" dirty="0">
                <a:solidFill>
                  <a:schemeClr val="accent2">
                    <a:lumMod val="75000"/>
                  </a:schemeClr>
                </a:solidFill>
                <a:latin typeface="Times New Roman" pitchFamily="18" charset="0"/>
                <a:cs typeface="Times New Roman" pitchFamily="18" charset="0"/>
              </a:rPr>
              <a:t> game. It is divided into </a:t>
            </a:r>
            <a:r>
              <a:rPr lang="en-US" sz="2000" b="1" dirty="0">
                <a:solidFill>
                  <a:srgbClr val="0070C0"/>
                </a:solidFill>
                <a:latin typeface="Times New Roman" pitchFamily="18" charset="0"/>
                <a:cs typeface="Times New Roman" pitchFamily="18" charset="0"/>
              </a:rPr>
              <a:t>four sections</a:t>
            </a:r>
            <a:r>
              <a:rPr lang="en-US" sz="2000" b="1" dirty="0">
                <a:solidFill>
                  <a:schemeClr val="accent2">
                    <a:lumMod val="75000"/>
                  </a:schemeClr>
                </a:solidFill>
                <a:latin typeface="Times New Roman" pitchFamily="18" charset="0"/>
                <a:cs typeface="Times New Roman" pitchFamily="18" charset="0"/>
              </a:rPr>
              <a:t>, each section consisting of </a:t>
            </a:r>
            <a:r>
              <a:rPr lang="en-US" sz="2000" b="1" dirty="0">
                <a:solidFill>
                  <a:srgbClr val="00B050"/>
                </a:solidFill>
                <a:latin typeface="Times New Roman" pitchFamily="18" charset="0"/>
                <a:cs typeface="Times New Roman" pitchFamily="18" charset="0"/>
              </a:rPr>
              <a:t>four parts </a:t>
            </a:r>
            <a:r>
              <a:rPr lang="en-US" sz="2000" b="1" dirty="0">
                <a:solidFill>
                  <a:schemeClr val="accent2">
                    <a:lumMod val="75000"/>
                  </a:schemeClr>
                </a:solidFill>
                <a:latin typeface="Times New Roman" pitchFamily="18" charset="0"/>
                <a:cs typeface="Times New Roman" pitchFamily="18" charset="0"/>
              </a:rPr>
              <a:t>and each part representing one of the four mothers or one of the four daughters (</a:t>
            </a:r>
            <a:r>
              <a:rPr lang="en-US" sz="2000" b="1" dirty="0" err="1">
                <a:solidFill>
                  <a:schemeClr val="accent2">
                    <a:lumMod val="75000"/>
                  </a:schemeClr>
                </a:solidFill>
                <a:latin typeface="Times New Roman" pitchFamily="18" charset="0"/>
                <a:cs typeface="Times New Roman" pitchFamily="18" charset="0"/>
              </a:rPr>
              <a:t>Emerick</a:t>
            </a:r>
            <a:r>
              <a:rPr lang="en-US" sz="2000" b="1" dirty="0">
                <a:solidFill>
                  <a:schemeClr val="accent2">
                    <a:lumMod val="75000"/>
                  </a:schemeClr>
                </a:solidFill>
                <a:latin typeface="Times New Roman" pitchFamily="18" charset="0"/>
                <a:cs typeface="Times New Roman" pitchFamily="18" charset="0"/>
              </a:rPr>
              <a:t> 55).</a:t>
            </a:r>
            <a:br>
              <a:rPr lang="en-US" sz="2000" b="1" dirty="0">
                <a:solidFill>
                  <a:schemeClr val="accent2">
                    <a:lumMod val="75000"/>
                  </a:schemeClr>
                </a:solidFill>
                <a:latin typeface="Times New Roman" pitchFamily="18" charset="0"/>
                <a:cs typeface="Times New Roman" pitchFamily="18" charset="0"/>
              </a:rPr>
            </a:br>
            <a:endParaRPr lang="en-US" sz="2000" b="1" dirty="0">
              <a:solidFill>
                <a:schemeClr val="accent2">
                  <a:lumMod val="75000"/>
                </a:schemeClr>
              </a:solidFill>
              <a:latin typeface="Times New Roman" pitchFamily="18" charset="0"/>
              <a:cs typeface="Times New Roman" pitchFamily="18" charset="0"/>
            </a:endParaRP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7772400" cy="933450"/>
          </a:xfrm>
        </p:spPr>
        <p:txBody>
          <a:bodyPr>
            <a:noAutofit/>
          </a:bodyPr>
          <a:lstStyle/>
          <a:p>
            <a:pPr algn="just"/>
            <a:r>
              <a:rPr lang="en-US" sz="1600" dirty="0">
                <a:latin typeface="Times New Roman" pitchFamily="18" charset="0"/>
                <a:cs typeface="Times New Roman" pitchFamily="18" charset="0"/>
              </a:rPr>
              <a:t> The </a:t>
            </a:r>
            <a:r>
              <a:rPr lang="en-US" sz="1600" dirty="0">
                <a:solidFill>
                  <a:srgbClr val="FF0000"/>
                </a:solidFill>
                <a:latin typeface="Times New Roman" pitchFamily="18" charset="0"/>
                <a:cs typeface="Times New Roman" pitchFamily="18" charset="0"/>
              </a:rPr>
              <a:t>structure</a:t>
            </a:r>
            <a:r>
              <a:rPr lang="en-US" sz="1600" dirty="0">
                <a:latin typeface="Times New Roman" pitchFamily="18" charset="0"/>
                <a:cs typeface="Times New Roman" pitchFamily="18" charset="0"/>
              </a:rPr>
              <a:t> of the novel reflects the </a:t>
            </a:r>
            <a:r>
              <a:rPr lang="en-US" sz="1600" dirty="0">
                <a:solidFill>
                  <a:srgbClr val="FF0000"/>
                </a:solidFill>
                <a:latin typeface="Times New Roman" pitchFamily="18" charset="0"/>
                <a:cs typeface="Times New Roman" pitchFamily="18" charset="0"/>
              </a:rPr>
              <a:t>generational gap </a:t>
            </a:r>
            <a:r>
              <a:rPr lang="en-US" sz="1600" dirty="0">
                <a:latin typeface="Times New Roman" pitchFamily="18" charset="0"/>
                <a:cs typeface="Times New Roman" pitchFamily="18" charset="0"/>
              </a:rPr>
              <a:t>between mothers and daughters as Walter Shear points out </a:t>
            </a:r>
            <a:r>
              <a:rPr lang="en-US" sz="1600" dirty="0">
                <a:solidFill>
                  <a:schemeClr val="accent2"/>
                </a:solidFill>
                <a:latin typeface="Times New Roman" pitchFamily="18" charset="0"/>
                <a:cs typeface="Times New Roman" pitchFamily="18" charset="0"/>
              </a:rPr>
              <a:t>“Tan organizes her material in terms of a generational contrast by segregating stories of mothers and their daughters” </a:t>
            </a:r>
            <a:r>
              <a:rPr lang="en-US" sz="1600" dirty="0">
                <a:latin typeface="Times New Roman" pitchFamily="18" charset="0"/>
                <a:cs typeface="Times New Roman" pitchFamily="18" charset="0"/>
              </a:rPr>
              <a:t>(17). In the first and the last sections, the four mothers tell about their lives in pre-1949 China, except for </a:t>
            </a:r>
            <a:r>
              <a:rPr lang="en-US" sz="1600" dirty="0" err="1">
                <a:solidFill>
                  <a:srgbClr val="FF0000"/>
                </a:solidFill>
                <a:latin typeface="Times New Roman" pitchFamily="18" charset="0"/>
                <a:cs typeface="Times New Roman" pitchFamily="18" charset="0"/>
              </a:rPr>
              <a:t>Suyuan</a:t>
            </a:r>
            <a:r>
              <a:rPr lang="en-US" sz="1600" dirty="0">
                <a:latin typeface="Times New Roman" pitchFamily="18" charset="0"/>
                <a:cs typeface="Times New Roman" pitchFamily="18" charset="0"/>
              </a:rPr>
              <a:t> who has died and her stories are narrated by Jing-</a:t>
            </a:r>
            <a:r>
              <a:rPr lang="en-US" sz="1600" dirty="0" err="1">
                <a:latin typeface="Times New Roman" pitchFamily="18" charset="0"/>
                <a:cs typeface="Times New Roman" pitchFamily="18" charset="0"/>
              </a:rPr>
              <a:t>mei</a:t>
            </a:r>
            <a:r>
              <a:rPr lang="en-US" sz="1600" dirty="0">
                <a:latin typeface="Times New Roman" pitchFamily="18" charset="0"/>
                <a:cs typeface="Times New Roman" pitchFamily="18" charset="0"/>
              </a:rPr>
              <a:t>. </a:t>
            </a:r>
            <a:r>
              <a:rPr lang="en-US" sz="1600" dirty="0">
                <a:solidFill>
                  <a:srgbClr val="00B050"/>
                </a:solidFill>
                <a:latin typeface="Times New Roman" pitchFamily="18" charset="0"/>
                <a:cs typeface="Times New Roman" pitchFamily="18" charset="0"/>
              </a:rPr>
              <a:t>The second and the third sections </a:t>
            </a:r>
            <a:r>
              <a:rPr lang="en-US" sz="1600" dirty="0">
                <a:latin typeface="Times New Roman" pitchFamily="18" charset="0"/>
                <a:cs typeface="Times New Roman" pitchFamily="18" charset="0"/>
              </a:rPr>
              <a:t>include the four daughters who tell their stories of growing up in America and their marriage problems. In the first chapter, “the Joy Luck Club,” </a:t>
            </a:r>
            <a:r>
              <a:rPr lang="en-US" sz="1600" dirty="0" err="1">
                <a:latin typeface="Times New Roman" pitchFamily="18" charset="0"/>
                <a:cs typeface="Times New Roman" pitchFamily="18" charset="0"/>
              </a:rPr>
              <a:t>Suyuan</a:t>
            </a:r>
            <a:r>
              <a:rPr lang="en-US" sz="1600" dirty="0">
                <a:latin typeface="Times New Roman" pitchFamily="18" charset="0"/>
                <a:cs typeface="Times New Roman" pitchFamily="18" charset="0"/>
              </a:rPr>
              <a:t> explains to Jing-</a:t>
            </a:r>
            <a:r>
              <a:rPr lang="en-US" sz="1600" dirty="0" err="1">
                <a:latin typeface="Times New Roman" pitchFamily="18" charset="0"/>
                <a:cs typeface="Times New Roman" pitchFamily="18" charset="0"/>
              </a:rPr>
              <a:t>mei</a:t>
            </a:r>
            <a:r>
              <a:rPr lang="en-US" sz="1600" dirty="0">
                <a:latin typeface="Times New Roman" pitchFamily="18" charset="0"/>
                <a:cs typeface="Times New Roman" pitchFamily="18" charset="0"/>
              </a:rPr>
              <a:t> the difference between the Jewish version of </a:t>
            </a:r>
            <a:r>
              <a:rPr lang="en-US" sz="1600" dirty="0" err="1">
                <a:latin typeface="Times New Roman" pitchFamily="18" charset="0"/>
                <a:cs typeface="Times New Roman" pitchFamily="18" charset="0"/>
              </a:rPr>
              <a:t>mah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jong</a:t>
            </a:r>
            <a:r>
              <a:rPr lang="en-US" sz="1600" dirty="0">
                <a:latin typeface="Times New Roman" pitchFamily="18" charset="0"/>
                <a:cs typeface="Times New Roman" pitchFamily="18" charset="0"/>
              </a:rPr>
              <a:t> and the Chinese </a:t>
            </a:r>
            <a:r>
              <a:rPr lang="en-US" sz="1600" dirty="0" err="1">
                <a:latin typeface="Times New Roman" pitchFamily="18" charset="0"/>
                <a:cs typeface="Times New Roman" pitchFamily="18" charset="0"/>
              </a:rPr>
              <a:t>mah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jong</a:t>
            </a:r>
            <a:r>
              <a:rPr lang="en-US" sz="1600" dirty="0">
                <a:latin typeface="Times New Roman" pitchFamily="18" charset="0"/>
                <a:cs typeface="Times New Roman" pitchFamily="18" charset="0"/>
              </a:rPr>
              <a:t> </a:t>
            </a:r>
            <a:r>
              <a:rPr lang="en-US" sz="1600" dirty="0">
                <a:solidFill>
                  <a:srgbClr val="FF0000"/>
                </a:solidFill>
                <a:latin typeface="Times New Roman" pitchFamily="18" charset="0"/>
                <a:cs typeface="Times New Roman" pitchFamily="18" charset="0"/>
              </a:rPr>
              <a:t>“Jewish </a:t>
            </a:r>
            <a:r>
              <a:rPr lang="en-US" sz="1600" dirty="0" err="1">
                <a:solidFill>
                  <a:srgbClr val="FF0000"/>
                </a:solidFill>
                <a:latin typeface="Times New Roman" pitchFamily="18" charset="0"/>
                <a:cs typeface="Times New Roman" pitchFamily="18" charset="0"/>
              </a:rPr>
              <a:t>mah</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jong</a:t>
            </a:r>
            <a:r>
              <a:rPr lang="en-US" sz="1600" dirty="0">
                <a:solidFill>
                  <a:srgbClr val="FF0000"/>
                </a:solidFill>
                <a:latin typeface="Times New Roman" pitchFamily="18" charset="0"/>
                <a:cs typeface="Times New Roman" pitchFamily="18" charset="0"/>
              </a:rPr>
              <a:t>, they watch only for their own tile, play only with their eyes… Chinese </a:t>
            </a:r>
            <a:r>
              <a:rPr lang="en-US" sz="1600" dirty="0" err="1">
                <a:solidFill>
                  <a:srgbClr val="FF0000"/>
                </a:solidFill>
                <a:latin typeface="Times New Roman" pitchFamily="18" charset="0"/>
                <a:cs typeface="Times New Roman" pitchFamily="18" charset="0"/>
              </a:rPr>
              <a:t>mah</a:t>
            </a:r>
            <a:r>
              <a:rPr lang="en-US" sz="1600" dirty="0">
                <a:solidFill>
                  <a:srgbClr val="FF0000"/>
                </a:solidFill>
                <a:latin typeface="Times New Roman" pitchFamily="18" charset="0"/>
                <a:cs typeface="Times New Roman" pitchFamily="18" charset="0"/>
              </a:rPr>
              <a:t> </a:t>
            </a:r>
            <a:r>
              <a:rPr lang="en-US" sz="1600" dirty="0" err="1">
                <a:solidFill>
                  <a:srgbClr val="FF0000"/>
                </a:solidFill>
                <a:latin typeface="Times New Roman" pitchFamily="18" charset="0"/>
                <a:cs typeface="Times New Roman" pitchFamily="18" charset="0"/>
              </a:rPr>
              <a:t>jong</a:t>
            </a:r>
            <a:r>
              <a:rPr lang="en-US" sz="1600" dirty="0">
                <a:solidFill>
                  <a:srgbClr val="FF0000"/>
                </a:solidFill>
                <a:latin typeface="Times New Roman" pitchFamily="18" charset="0"/>
                <a:cs typeface="Times New Roman" pitchFamily="18" charset="0"/>
              </a:rPr>
              <a:t>, you must play using your head, very tricky”</a:t>
            </a:r>
            <a:r>
              <a:rPr lang="en-US" sz="1600" dirty="0">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JLC 33</a:t>
            </a:r>
            <a:r>
              <a:rPr lang="en-US" sz="1600" dirty="0">
                <a:latin typeface="Times New Roman" pitchFamily="18" charset="0"/>
                <a:cs typeface="Times New Roman" pitchFamily="18" charset="0"/>
              </a:rPr>
              <a:t>). The difference lies in the fact that the Chinese game is characterized by strategy. Thus, Tan makes a comparison between the </a:t>
            </a:r>
            <a:r>
              <a:rPr lang="en-US" sz="1600" dirty="0">
                <a:solidFill>
                  <a:srgbClr val="C00000"/>
                </a:solidFill>
                <a:latin typeface="Times New Roman" pitchFamily="18" charset="0"/>
                <a:cs typeface="Times New Roman" pitchFamily="18" charset="0"/>
              </a:rPr>
              <a:t>four players </a:t>
            </a:r>
            <a:r>
              <a:rPr lang="en-US" sz="1600" dirty="0">
                <a:latin typeface="Times New Roman" pitchFamily="18" charset="0"/>
                <a:cs typeface="Times New Roman" pitchFamily="18" charset="0"/>
              </a:rPr>
              <a:t>and the </a:t>
            </a:r>
            <a:r>
              <a:rPr lang="en-US" sz="1600" dirty="0">
                <a:solidFill>
                  <a:srgbClr val="C00000"/>
                </a:solidFill>
                <a:latin typeface="Times New Roman" pitchFamily="18" charset="0"/>
                <a:cs typeface="Times New Roman" pitchFamily="18" charset="0"/>
              </a:rPr>
              <a:t>four daughters </a:t>
            </a:r>
            <a:r>
              <a:rPr lang="en-US" sz="1600" dirty="0">
                <a:latin typeface="Times New Roman" pitchFamily="18" charset="0"/>
                <a:cs typeface="Times New Roman" pitchFamily="18" charset="0"/>
              </a:rPr>
              <a:t>that is demonstrated by </a:t>
            </a:r>
            <a:r>
              <a:rPr lang="en-US" sz="1600" dirty="0" err="1">
                <a:latin typeface="Times New Roman" pitchFamily="18" charset="0"/>
                <a:cs typeface="Times New Roman" pitchFamily="18" charset="0"/>
              </a:rPr>
              <a:t>Emerick</a:t>
            </a:r>
            <a:r>
              <a:rPr lang="en-US" sz="1600" dirty="0">
                <a:latin typeface="Times New Roman" pitchFamily="18" charset="0"/>
                <a:cs typeface="Times New Roman" pitchFamily="18" charset="0"/>
              </a:rPr>
              <a:t> </a:t>
            </a:r>
            <a:r>
              <a:rPr lang="en-US" sz="1600" dirty="0">
                <a:solidFill>
                  <a:srgbClr val="0070C0"/>
                </a:solidFill>
                <a:latin typeface="Times New Roman" pitchFamily="18" charset="0"/>
                <a:cs typeface="Times New Roman" pitchFamily="18" charset="0"/>
              </a:rPr>
              <a:t>“the four daughters, like four players in a </a:t>
            </a:r>
            <a:r>
              <a:rPr lang="en-US" sz="1600" dirty="0" err="1">
                <a:solidFill>
                  <a:srgbClr val="0070C0"/>
                </a:solidFill>
                <a:latin typeface="Times New Roman" pitchFamily="18" charset="0"/>
                <a:cs typeface="Times New Roman" pitchFamily="18" charset="0"/>
              </a:rPr>
              <a:t>mah</a:t>
            </a:r>
            <a:r>
              <a:rPr lang="en-US" sz="1600" dirty="0">
                <a:solidFill>
                  <a:srgbClr val="0070C0"/>
                </a:solidFill>
                <a:latin typeface="Times New Roman" pitchFamily="18" charset="0"/>
                <a:cs typeface="Times New Roman" pitchFamily="18" charset="0"/>
              </a:rPr>
              <a:t> </a:t>
            </a:r>
            <a:r>
              <a:rPr lang="en-US" sz="1600" dirty="0" err="1">
                <a:solidFill>
                  <a:srgbClr val="0070C0"/>
                </a:solidFill>
                <a:latin typeface="Times New Roman" pitchFamily="18" charset="0"/>
                <a:cs typeface="Times New Roman" pitchFamily="18" charset="0"/>
              </a:rPr>
              <a:t>jong</a:t>
            </a:r>
            <a:r>
              <a:rPr lang="en-US" sz="1600" dirty="0">
                <a:solidFill>
                  <a:srgbClr val="0070C0"/>
                </a:solidFill>
                <a:latin typeface="Times New Roman" pitchFamily="18" charset="0"/>
                <a:cs typeface="Times New Roman" pitchFamily="18" charset="0"/>
              </a:rPr>
              <a:t> game, must learn to combine strategy and luck if they hope to succeed in the game of life. Specifically, they must learn the joy luck philosophy of the four experienced </a:t>
            </a:r>
            <a:r>
              <a:rPr lang="en-US" sz="1600" dirty="0" err="1">
                <a:solidFill>
                  <a:srgbClr val="0070C0"/>
                </a:solidFill>
                <a:latin typeface="Times New Roman" pitchFamily="18" charset="0"/>
                <a:cs typeface="Times New Roman" pitchFamily="18" charset="0"/>
              </a:rPr>
              <a:t>mah</a:t>
            </a:r>
            <a:r>
              <a:rPr lang="en-US" sz="1600" dirty="0">
                <a:solidFill>
                  <a:srgbClr val="0070C0"/>
                </a:solidFill>
                <a:latin typeface="Times New Roman" pitchFamily="18" charset="0"/>
                <a:cs typeface="Times New Roman" pitchFamily="18" charset="0"/>
              </a:rPr>
              <a:t> </a:t>
            </a:r>
            <a:r>
              <a:rPr lang="en-US" sz="1600" dirty="0" err="1">
                <a:solidFill>
                  <a:srgbClr val="0070C0"/>
                </a:solidFill>
                <a:latin typeface="Times New Roman" pitchFamily="18" charset="0"/>
                <a:cs typeface="Times New Roman" pitchFamily="18" charset="0"/>
              </a:rPr>
              <a:t>jong</a:t>
            </a:r>
            <a:r>
              <a:rPr lang="en-US" sz="1600" dirty="0">
                <a:solidFill>
                  <a:srgbClr val="0070C0"/>
                </a:solidFill>
                <a:latin typeface="Times New Roman" pitchFamily="18" charset="0"/>
                <a:cs typeface="Times New Roman" pitchFamily="18" charset="0"/>
              </a:rPr>
              <a:t> players of the novel, their mothers”</a:t>
            </a:r>
            <a:r>
              <a:rPr lang="en-US" sz="1600" dirty="0">
                <a:latin typeface="Times New Roman" pitchFamily="18" charset="0"/>
                <a:cs typeface="Times New Roman" pitchFamily="18" charset="0"/>
              </a:rPr>
              <a:t> (60-61). The importance of the game itself, on the part of the mothers, is to teach their daughters how to succeed in their lives by adopting a strategy just as each player must devise it for winning. </a:t>
            </a:r>
            <a:r>
              <a:rPr lang="en-US" sz="1600" b="1" dirty="0">
                <a:latin typeface="Times New Roman" pitchFamily="18" charset="0"/>
                <a:cs typeface="Times New Roman" pitchFamily="18" charset="0"/>
              </a:rPr>
              <a:t>The main target of the game is similar to the main target of the four mothers who want their daughters to be successful in their lives.</a:t>
            </a:r>
            <a:r>
              <a:rPr lang="en-US" sz="1600" dirty="0">
                <a:latin typeface="Times New Roman" pitchFamily="18" charset="0"/>
                <a:cs typeface="Times New Roman" pitchFamily="18" charset="0"/>
              </a:rPr>
              <a:t> Moreover, the mothers want their daughters to see the world through their Chinese eyes. To conclude, the </a:t>
            </a:r>
            <a:r>
              <a:rPr lang="en-US" sz="1600" dirty="0" err="1">
                <a:solidFill>
                  <a:srgbClr val="7030A0"/>
                </a:solidFill>
                <a:latin typeface="Times New Roman" pitchFamily="18" charset="0"/>
                <a:cs typeface="Times New Roman" pitchFamily="18" charset="0"/>
              </a:rPr>
              <a:t>mah</a:t>
            </a:r>
            <a:r>
              <a:rPr lang="en-US" sz="1600" dirty="0">
                <a:solidFill>
                  <a:srgbClr val="7030A0"/>
                </a:solidFill>
                <a:latin typeface="Times New Roman" pitchFamily="18" charset="0"/>
                <a:cs typeface="Times New Roman" pitchFamily="18" charset="0"/>
              </a:rPr>
              <a:t> </a:t>
            </a:r>
            <a:r>
              <a:rPr lang="en-US" sz="1600" dirty="0" err="1">
                <a:solidFill>
                  <a:srgbClr val="7030A0"/>
                </a:solidFill>
                <a:latin typeface="Times New Roman" pitchFamily="18" charset="0"/>
                <a:cs typeface="Times New Roman" pitchFamily="18" charset="0"/>
              </a:rPr>
              <a:t>jong</a:t>
            </a:r>
            <a:r>
              <a:rPr lang="en-US" sz="1600" dirty="0">
                <a:solidFill>
                  <a:srgbClr val="7030A0"/>
                </a:solidFill>
                <a:latin typeface="Times New Roman" pitchFamily="18" charset="0"/>
                <a:cs typeface="Times New Roman" pitchFamily="18" charset="0"/>
              </a:rPr>
              <a:t> </a:t>
            </a:r>
            <a:r>
              <a:rPr lang="en-US" sz="1600" dirty="0">
                <a:latin typeface="Times New Roman" pitchFamily="18" charset="0"/>
                <a:cs typeface="Times New Roman" pitchFamily="18" charset="0"/>
              </a:rPr>
              <a:t>game </a:t>
            </a:r>
            <a:r>
              <a:rPr lang="en-US" sz="1600" dirty="0">
                <a:solidFill>
                  <a:srgbClr val="00B050"/>
                </a:solidFill>
                <a:latin typeface="Times New Roman" pitchFamily="18" charset="0"/>
                <a:cs typeface="Times New Roman" pitchFamily="18" charset="0"/>
              </a:rPr>
              <a:t>“symbolizes a link between mothers and daughters, a cultural bridge between the past and the present, a tradition that can be transferred from one generation to the next”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Emerick</a:t>
            </a:r>
            <a:r>
              <a:rPr lang="en-US" sz="1600" dirty="0">
                <a:latin typeface="Times New Roman" pitchFamily="18" charset="0"/>
                <a:cs typeface="Times New Roman" pitchFamily="18" charset="0"/>
              </a:rPr>
              <a:t> 60).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r>
              <a:rPr lang="en-US" sz="2000" b="1" i="1">
                <a:solidFill>
                  <a:schemeClr val="accent3">
                    <a:lumMod val="50000"/>
                  </a:schemeClr>
                </a:solidFill>
                <a:latin typeface="Times New Roman" pitchFamily="18" charset="0"/>
                <a:cs typeface="Times New Roman" pitchFamily="18" charset="0"/>
              </a:rPr>
              <a:t> </a:t>
            </a:r>
            <a:br>
              <a:rPr lang="en-US" sz="2000" b="1" i="1">
                <a:solidFill>
                  <a:schemeClr val="accent3">
                    <a:lumMod val="50000"/>
                  </a:schemeClr>
                </a:solidFill>
                <a:latin typeface="Times New Roman" pitchFamily="18" charset="0"/>
                <a:cs typeface="Times New Roman" pitchFamily="18" charset="0"/>
              </a:rPr>
            </a:br>
            <a:br>
              <a:rPr lang="en-US" sz="2000" b="1" i="1">
                <a:solidFill>
                  <a:schemeClr val="accent3">
                    <a:lumMod val="50000"/>
                  </a:schemeClr>
                </a:solidFill>
                <a:latin typeface="Times New Roman" pitchFamily="18" charset="0"/>
                <a:cs typeface="Times New Roman" pitchFamily="18" charset="0"/>
              </a:rPr>
            </a:br>
            <a:br>
              <a:rPr lang="en-US" sz="2000" b="1" i="1">
                <a:solidFill>
                  <a:schemeClr val="accent3">
                    <a:lumMod val="50000"/>
                  </a:schemeClr>
                </a:solidFill>
                <a:latin typeface="Times New Roman" pitchFamily="18" charset="0"/>
                <a:cs typeface="Times New Roman" pitchFamily="18" charset="0"/>
              </a:rPr>
            </a:br>
            <a:br>
              <a:rPr lang="en-US" sz="2000" b="1" i="1">
                <a:solidFill>
                  <a:schemeClr val="accent3">
                    <a:lumMod val="50000"/>
                  </a:schemeClr>
                </a:solidFill>
                <a:latin typeface="Times New Roman" pitchFamily="18" charset="0"/>
                <a:cs typeface="Times New Roman" pitchFamily="18" charset="0"/>
              </a:rPr>
            </a:br>
            <a:r>
              <a:rPr lang="en-US" sz="2000">
                <a:solidFill>
                  <a:schemeClr val="accent3">
                    <a:lumMod val="50000"/>
                  </a:schemeClr>
                </a:solidFill>
                <a:latin typeface="Times New Roman" pitchFamily="18" charset="0"/>
                <a:cs typeface="Times New Roman" pitchFamily="18" charset="0"/>
              </a:rPr>
              <a:t>The </a:t>
            </a:r>
            <a:r>
              <a:rPr lang="en-US" sz="2000" dirty="0">
                <a:solidFill>
                  <a:schemeClr val="accent3">
                    <a:lumMod val="50000"/>
                  </a:schemeClr>
                </a:solidFill>
                <a:latin typeface="Times New Roman" pitchFamily="18" charset="0"/>
                <a:cs typeface="Times New Roman" pitchFamily="18" charset="0"/>
              </a:rPr>
              <a:t>four mothers occupy a specific position, </a:t>
            </a:r>
            <a:r>
              <a:rPr lang="en-US" sz="2000" dirty="0" err="1">
                <a:solidFill>
                  <a:schemeClr val="accent1"/>
                </a:solidFill>
                <a:latin typeface="Times New Roman" pitchFamily="18" charset="0"/>
                <a:cs typeface="Times New Roman" pitchFamily="18" charset="0"/>
              </a:rPr>
              <a:t>Suyuan</a:t>
            </a:r>
            <a:r>
              <a:rPr lang="en-US" sz="2000" dirty="0">
                <a:solidFill>
                  <a:schemeClr val="accent1"/>
                </a:solidFill>
                <a:latin typeface="Times New Roman" pitchFamily="18" charset="0"/>
                <a:cs typeface="Times New Roman" pitchFamily="18" charset="0"/>
              </a:rPr>
              <a:t> is in the East</a:t>
            </a:r>
            <a:r>
              <a:rPr lang="en-US" sz="2000" dirty="0">
                <a:solidFill>
                  <a:schemeClr val="accent3">
                    <a:lumMod val="50000"/>
                  </a:schemeClr>
                </a:solidFill>
                <a:latin typeface="Times New Roman" pitchFamily="18" charset="0"/>
                <a:cs typeface="Times New Roman" pitchFamily="18" charset="0"/>
              </a:rPr>
              <a:t>, </a:t>
            </a:r>
            <a:r>
              <a:rPr lang="en-US" sz="2000" dirty="0">
                <a:solidFill>
                  <a:schemeClr val="accent2"/>
                </a:solidFill>
                <a:latin typeface="Times New Roman" pitchFamily="18" charset="0"/>
                <a:cs typeface="Times New Roman" pitchFamily="18" charset="0"/>
              </a:rPr>
              <a:t>An-</a:t>
            </a:r>
            <a:r>
              <a:rPr lang="en-US" sz="2000" dirty="0" err="1">
                <a:solidFill>
                  <a:schemeClr val="accent2"/>
                </a:solidFill>
                <a:latin typeface="Times New Roman" pitchFamily="18" charset="0"/>
                <a:cs typeface="Times New Roman" pitchFamily="18" charset="0"/>
              </a:rPr>
              <a:t>mei</a:t>
            </a:r>
            <a:r>
              <a:rPr lang="en-US" sz="2000" dirty="0">
                <a:solidFill>
                  <a:schemeClr val="accent2"/>
                </a:solidFill>
                <a:latin typeface="Times New Roman" pitchFamily="18" charset="0"/>
                <a:cs typeface="Times New Roman" pitchFamily="18" charset="0"/>
              </a:rPr>
              <a:t> represents the South</a:t>
            </a:r>
            <a:r>
              <a:rPr lang="en-US" sz="2000" dirty="0">
                <a:solidFill>
                  <a:schemeClr val="accent3">
                    <a:lumMod val="50000"/>
                  </a:schemeClr>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Lindo</a:t>
            </a:r>
            <a:r>
              <a:rPr lang="en-US" sz="2000" dirty="0">
                <a:solidFill>
                  <a:srgbClr val="0070C0"/>
                </a:solidFill>
                <a:latin typeface="Times New Roman" pitchFamily="18" charset="0"/>
                <a:cs typeface="Times New Roman" pitchFamily="18" charset="0"/>
              </a:rPr>
              <a:t> occupies the West</a:t>
            </a:r>
            <a:r>
              <a:rPr lang="en-US" sz="2000" dirty="0">
                <a:solidFill>
                  <a:schemeClr val="accent3">
                    <a:lumMod val="50000"/>
                  </a:schemeClr>
                </a:solidFill>
                <a:latin typeface="Times New Roman" pitchFamily="18" charset="0"/>
                <a:cs typeface="Times New Roman" pitchFamily="18" charset="0"/>
              </a:rPr>
              <a:t>, and </a:t>
            </a:r>
            <a:r>
              <a:rPr lang="en-US" sz="2000" dirty="0">
                <a:solidFill>
                  <a:srgbClr val="00B0F0"/>
                </a:solidFill>
                <a:latin typeface="Times New Roman" pitchFamily="18" charset="0"/>
                <a:cs typeface="Times New Roman" pitchFamily="18" charset="0"/>
              </a:rPr>
              <a:t>Ying-</a:t>
            </a:r>
            <a:r>
              <a:rPr lang="en-US" sz="2000" dirty="0" err="1">
                <a:solidFill>
                  <a:srgbClr val="00B0F0"/>
                </a:solidFill>
                <a:latin typeface="Times New Roman" pitchFamily="18" charset="0"/>
                <a:cs typeface="Times New Roman" pitchFamily="18" charset="0"/>
              </a:rPr>
              <a:t>ying</a:t>
            </a:r>
            <a:r>
              <a:rPr lang="en-US" sz="2000" dirty="0">
                <a:solidFill>
                  <a:srgbClr val="00B0F0"/>
                </a:solidFill>
                <a:latin typeface="Times New Roman" pitchFamily="18" charset="0"/>
                <a:cs typeface="Times New Roman" pitchFamily="18" charset="0"/>
              </a:rPr>
              <a:t> sits in the North</a:t>
            </a:r>
            <a:r>
              <a:rPr lang="en-US" sz="2000" dirty="0">
                <a:solidFill>
                  <a:schemeClr val="accent3">
                    <a:lumMod val="50000"/>
                  </a:schemeClr>
                </a:solidFill>
                <a:latin typeface="Times New Roman" pitchFamily="18" charset="0"/>
                <a:cs typeface="Times New Roman" pitchFamily="18" charset="0"/>
              </a:rPr>
              <a:t>. As Anthony Christie reflects, </a:t>
            </a:r>
            <a:r>
              <a:rPr lang="en-US" sz="2000" dirty="0">
                <a:solidFill>
                  <a:srgbClr val="FF0000"/>
                </a:solidFill>
                <a:latin typeface="Times New Roman" pitchFamily="18" charset="0"/>
                <a:cs typeface="Times New Roman" pitchFamily="18" charset="0"/>
              </a:rPr>
              <a:t>“The four sides of the </a:t>
            </a:r>
            <a:r>
              <a:rPr lang="en-US" sz="2000" dirty="0" err="1">
                <a:solidFill>
                  <a:srgbClr val="FF0000"/>
                </a:solidFill>
                <a:latin typeface="Times New Roman" pitchFamily="18" charset="0"/>
                <a:cs typeface="Times New Roman" pitchFamily="18" charset="0"/>
              </a:rPr>
              <a:t>mah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jong</a:t>
            </a:r>
            <a:r>
              <a:rPr lang="en-US" sz="2000" dirty="0">
                <a:solidFill>
                  <a:srgbClr val="FF0000"/>
                </a:solidFill>
                <a:latin typeface="Times New Roman" pitchFamily="18" charset="0"/>
                <a:cs typeface="Times New Roman" pitchFamily="18" charset="0"/>
              </a:rPr>
              <a:t> table symbolize the four points of the compass and four seasons” </a:t>
            </a:r>
            <a:r>
              <a:rPr lang="en-US" sz="2000" dirty="0">
                <a:solidFill>
                  <a:schemeClr val="accent3">
                    <a:lumMod val="50000"/>
                  </a:schemeClr>
                </a:solidFill>
                <a:latin typeface="Times New Roman" pitchFamily="18" charset="0"/>
                <a:cs typeface="Times New Roman" pitchFamily="18" charset="0"/>
              </a:rPr>
              <a:t>(46-47). </a:t>
            </a:r>
            <a:r>
              <a:rPr lang="en-US" sz="2000" b="1" u="sng" dirty="0">
                <a:solidFill>
                  <a:schemeClr val="accent3">
                    <a:lumMod val="50000"/>
                  </a:schemeClr>
                </a:solidFill>
                <a:latin typeface="Times New Roman" pitchFamily="18" charset="0"/>
                <a:cs typeface="Times New Roman" pitchFamily="18" charset="0"/>
              </a:rPr>
              <a:t>The East represents spring, the South represents summer; the West represents autumn; and the North represents winter. </a:t>
            </a:r>
            <a:r>
              <a:rPr lang="en-US" sz="2000" dirty="0">
                <a:solidFill>
                  <a:schemeClr val="accent3">
                    <a:lumMod val="50000"/>
                  </a:schemeClr>
                </a:solidFill>
                <a:latin typeface="Times New Roman" pitchFamily="18" charset="0"/>
                <a:cs typeface="Times New Roman" pitchFamily="18" charset="0"/>
              </a:rPr>
              <a:t>Jing-</a:t>
            </a:r>
            <a:r>
              <a:rPr lang="en-US" sz="2000" dirty="0" err="1">
                <a:solidFill>
                  <a:schemeClr val="accent3">
                    <a:lumMod val="50000"/>
                  </a:schemeClr>
                </a:solidFill>
                <a:latin typeface="Times New Roman" pitchFamily="18" charset="0"/>
                <a:cs typeface="Times New Roman" pitchFamily="18" charset="0"/>
              </a:rPr>
              <a:t>mei</a:t>
            </a:r>
            <a:r>
              <a:rPr lang="en-US" sz="2000" dirty="0">
                <a:solidFill>
                  <a:schemeClr val="accent3">
                    <a:lumMod val="50000"/>
                  </a:schemeClr>
                </a:solidFill>
                <a:latin typeface="Times New Roman" pitchFamily="18" charset="0"/>
                <a:cs typeface="Times New Roman" pitchFamily="18" charset="0"/>
              </a:rPr>
              <a:t> sits in her mother’s place on the east side </a:t>
            </a:r>
            <a:r>
              <a:rPr lang="en-US" sz="2000" dirty="0">
                <a:solidFill>
                  <a:srgbClr val="00B050"/>
                </a:solidFill>
                <a:latin typeface="Times New Roman" pitchFamily="18" charset="0"/>
                <a:cs typeface="Times New Roman" pitchFamily="18" charset="0"/>
              </a:rPr>
              <a:t>“where things begin… the direction from which the sun rises, where the wind comes from” </a:t>
            </a:r>
            <a:r>
              <a:rPr lang="en-US" sz="2000" dirty="0">
                <a:solidFill>
                  <a:schemeClr val="accent3">
                    <a:lumMod val="50000"/>
                  </a:schemeClr>
                </a:solidFill>
                <a:latin typeface="Times New Roman" pitchFamily="18" charset="0"/>
                <a:cs typeface="Times New Roman" pitchFamily="18" charset="0"/>
              </a:rPr>
              <a:t>(JLC 33). Tan uses the </a:t>
            </a:r>
            <a:r>
              <a:rPr lang="en-US" sz="2000" dirty="0">
                <a:solidFill>
                  <a:srgbClr val="C00000"/>
                </a:solidFill>
                <a:latin typeface="Times New Roman" pitchFamily="18" charset="0"/>
                <a:cs typeface="Times New Roman" pitchFamily="18" charset="0"/>
              </a:rPr>
              <a:t>East</a:t>
            </a:r>
            <a:r>
              <a:rPr lang="en-US" sz="2000" dirty="0">
                <a:solidFill>
                  <a:schemeClr val="accent3">
                    <a:lumMod val="50000"/>
                  </a:schemeClr>
                </a:solidFill>
                <a:latin typeface="Times New Roman" pitchFamily="18" charset="0"/>
                <a:cs typeface="Times New Roman" pitchFamily="18" charset="0"/>
              </a:rPr>
              <a:t> to </a:t>
            </a:r>
            <a:r>
              <a:rPr lang="en-US" sz="2000" dirty="0">
                <a:solidFill>
                  <a:srgbClr val="FF0000"/>
                </a:solidFill>
                <a:latin typeface="Times New Roman" pitchFamily="18" charset="0"/>
                <a:cs typeface="Times New Roman" pitchFamily="18" charset="0"/>
              </a:rPr>
              <a:t>symbolize</a:t>
            </a:r>
            <a:r>
              <a:rPr lang="en-US" sz="2000" dirty="0">
                <a:solidFill>
                  <a:schemeClr val="accent3">
                    <a:lumMod val="50000"/>
                  </a:schemeClr>
                </a:solidFill>
                <a:latin typeface="Times New Roman" pitchFamily="18" charset="0"/>
                <a:cs typeface="Times New Roman" pitchFamily="18" charset="0"/>
              </a:rPr>
              <a:t> China in which the four mothers have lived, and also to represent Jing-</a:t>
            </a:r>
            <a:r>
              <a:rPr lang="en-US" sz="2000" dirty="0" err="1">
                <a:solidFill>
                  <a:schemeClr val="accent3">
                    <a:lumMod val="50000"/>
                  </a:schemeClr>
                </a:solidFill>
                <a:latin typeface="Times New Roman" pitchFamily="18" charset="0"/>
                <a:cs typeface="Times New Roman" pitchFamily="18" charset="0"/>
              </a:rPr>
              <a:t>mei</a:t>
            </a:r>
            <a:r>
              <a:rPr lang="en-US" sz="2000" dirty="0">
                <a:solidFill>
                  <a:schemeClr val="accent3">
                    <a:lumMod val="50000"/>
                  </a:schemeClr>
                </a:solidFill>
                <a:latin typeface="Times New Roman" pitchFamily="18" charset="0"/>
                <a:cs typeface="Times New Roman" pitchFamily="18" charset="0"/>
              </a:rPr>
              <a:t>. It is appropriate for Jing-</a:t>
            </a:r>
            <a:r>
              <a:rPr lang="en-US" sz="2000" dirty="0" err="1">
                <a:solidFill>
                  <a:schemeClr val="accent3">
                    <a:lumMod val="50000"/>
                  </a:schemeClr>
                </a:solidFill>
                <a:latin typeface="Times New Roman" pitchFamily="18" charset="0"/>
                <a:cs typeface="Times New Roman" pitchFamily="18" charset="0"/>
              </a:rPr>
              <a:t>mei</a:t>
            </a:r>
            <a:r>
              <a:rPr lang="en-US" sz="2000" dirty="0">
                <a:solidFill>
                  <a:schemeClr val="accent3">
                    <a:lumMod val="50000"/>
                  </a:schemeClr>
                </a:solidFill>
                <a:latin typeface="Times New Roman" pitchFamily="18" charset="0"/>
                <a:cs typeface="Times New Roman" pitchFamily="18" charset="0"/>
              </a:rPr>
              <a:t> to sit on the east side since the novel ends with her momentous trip to China. </a:t>
            </a:r>
            <a:r>
              <a:rPr lang="en-US" sz="2000" dirty="0">
                <a:solidFill>
                  <a:schemeClr val="accent6">
                    <a:lumMod val="75000"/>
                  </a:schemeClr>
                </a:solidFill>
                <a:latin typeface="Times New Roman" pitchFamily="18" charset="0"/>
                <a:cs typeface="Times New Roman" pitchFamily="18" charset="0"/>
              </a:rPr>
              <a:t>Accepting her mother’s role in the </a:t>
            </a:r>
            <a:r>
              <a:rPr lang="en-US" sz="2000" dirty="0" err="1">
                <a:solidFill>
                  <a:schemeClr val="accent6">
                    <a:lumMod val="75000"/>
                  </a:schemeClr>
                </a:solidFill>
                <a:latin typeface="Times New Roman" pitchFamily="18" charset="0"/>
                <a:cs typeface="Times New Roman" pitchFamily="18" charset="0"/>
              </a:rPr>
              <a:t>mah</a:t>
            </a:r>
            <a:r>
              <a:rPr lang="en-US" sz="2000" dirty="0">
                <a:solidFill>
                  <a:schemeClr val="accent6">
                    <a:lumMod val="75000"/>
                  </a:schemeClr>
                </a:solidFill>
                <a:latin typeface="Times New Roman" pitchFamily="18" charset="0"/>
                <a:cs typeface="Times New Roman" pitchFamily="18" charset="0"/>
              </a:rPr>
              <a:t> </a:t>
            </a:r>
            <a:r>
              <a:rPr lang="en-US" sz="2000" dirty="0" err="1">
                <a:solidFill>
                  <a:schemeClr val="accent6">
                    <a:lumMod val="75000"/>
                  </a:schemeClr>
                </a:solidFill>
                <a:latin typeface="Times New Roman" pitchFamily="18" charset="0"/>
                <a:cs typeface="Times New Roman" pitchFamily="18" charset="0"/>
              </a:rPr>
              <a:t>jong</a:t>
            </a:r>
            <a:r>
              <a:rPr lang="en-US" sz="2000" dirty="0">
                <a:solidFill>
                  <a:schemeClr val="accent6">
                    <a:lumMod val="75000"/>
                  </a:schemeClr>
                </a:solidFill>
                <a:latin typeface="Times New Roman" pitchFamily="18" charset="0"/>
                <a:cs typeface="Times New Roman" pitchFamily="18" charset="0"/>
              </a:rPr>
              <a:t> game indicates that it is a first step toward understanding her mother at the end of the novel and also makes a connection between her mother’s generation and her own.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343400"/>
          </a:xfrm>
        </p:spPr>
        <p:txBody>
          <a:bodyPr>
            <a:normAutofit/>
          </a:bodyPr>
          <a:lstStyle/>
          <a:p>
            <a:pPr marL="342900" lvl="0" indent="-342900">
              <a:spcBef>
                <a:spcPct val="20000"/>
              </a:spcBef>
            </a:pPr>
            <a:r>
              <a:rPr lang="en-US" sz="4000" b="1" dirty="0">
                <a:solidFill>
                  <a:schemeClr val="accent2">
                    <a:lumMod val="75000"/>
                  </a:schemeClr>
                </a:solidFill>
                <a:latin typeface="Arial Black" panose="020B0A04020102020204" pitchFamily="34" charset="0"/>
                <a:cs typeface="+mn-cs"/>
              </a:rPr>
              <a:t>Best regards</a:t>
            </a:r>
            <a:br>
              <a:rPr lang="en-US" sz="4000" b="1" dirty="0">
                <a:solidFill>
                  <a:schemeClr val="accent2">
                    <a:lumMod val="75000"/>
                  </a:schemeClr>
                </a:solidFill>
                <a:latin typeface="Arial Black" panose="020B0A04020102020204" pitchFamily="34" charset="0"/>
                <a:cs typeface="+mn-cs"/>
              </a:rPr>
            </a:br>
            <a:r>
              <a:rPr lang="en-US" sz="4000" b="1" dirty="0">
                <a:solidFill>
                  <a:schemeClr val="accent2">
                    <a:lumMod val="75000"/>
                  </a:schemeClr>
                </a:solidFill>
                <a:latin typeface="Arial Black" panose="020B0A04020102020204" pitchFamily="34" charset="0"/>
                <a:cs typeface="+mn-cs"/>
              </a:rPr>
              <a:t>Dr. </a:t>
            </a:r>
            <a:r>
              <a:rPr lang="en-US" sz="4000" b="1" dirty="0" err="1">
                <a:solidFill>
                  <a:schemeClr val="accent2">
                    <a:lumMod val="75000"/>
                  </a:schemeClr>
                </a:solidFill>
                <a:latin typeface="Arial Black" panose="020B0A04020102020204" pitchFamily="34" charset="0"/>
                <a:cs typeface="+mn-cs"/>
              </a:rPr>
              <a:t>Sahar</a:t>
            </a:r>
            <a:r>
              <a:rPr lang="en-US" sz="4000" b="1" dirty="0">
                <a:solidFill>
                  <a:schemeClr val="accent2">
                    <a:lumMod val="75000"/>
                  </a:schemeClr>
                </a:solidFill>
                <a:latin typeface="Arial Black" panose="020B0A04020102020204" pitchFamily="34" charset="0"/>
                <a:cs typeface="+mn-cs"/>
              </a:rPr>
              <a:t> Amal </a:t>
            </a:r>
            <a:r>
              <a:rPr lang="en-US" sz="4000" b="1" dirty="0" err="1">
                <a:solidFill>
                  <a:schemeClr val="accent2">
                    <a:lumMod val="75000"/>
                  </a:schemeClr>
                </a:solidFill>
                <a:latin typeface="Arial Black" panose="020B0A04020102020204" pitchFamily="34" charset="0"/>
                <a:cs typeface="+mn-cs"/>
              </a:rPr>
              <a:t>Kamal</a:t>
            </a:r>
            <a:br>
              <a:rPr lang="ar-EG" sz="4000" b="1" dirty="0">
                <a:solidFill>
                  <a:schemeClr val="accent2">
                    <a:lumMod val="75000"/>
                  </a:schemeClr>
                </a:solidFill>
                <a:latin typeface="Arial Black" panose="020B0A04020102020204" pitchFamily="34" charset="0"/>
                <a:cs typeface="+mn-cs"/>
              </a:rPr>
            </a:br>
            <a:endParaRPr lang="ar-EG" sz="4000" b="1" dirty="0">
              <a:solidFill>
                <a:schemeClr val="accent2">
                  <a:lumMod val="75000"/>
                </a:schemeClr>
              </a:solidFill>
              <a:latin typeface="Arial Black" panose="020B0A04020102020204" pitchFamily="34" charset="0"/>
              <a:cs typeface="+mn-cs"/>
            </a:endParaRPr>
          </a:p>
        </p:txBody>
      </p:sp>
    </p:spTree>
    <p:extLst>
      <p:ext uri="{BB962C8B-B14F-4D97-AF65-F5344CB8AC3E}">
        <p14:creationId xmlns:p14="http://schemas.microsoft.com/office/powerpoint/2010/main" val="310159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rgbClr val="FF0000"/>
                </a:solidFill>
              </a:rPr>
              <a:t>Chapter three: mothering as a transition in Amy Tan’s </a:t>
            </a:r>
            <a:r>
              <a:rPr lang="en-US" i="1" dirty="0">
                <a:solidFill>
                  <a:srgbClr val="FF0000"/>
                </a:solidFill>
              </a:rPr>
              <a:t>The Joy Luck Club</a:t>
            </a:r>
            <a:endParaRPr lang="ar-EG" i="1" dirty="0">
              <a:solidFill>
                <a:srgbClr val="FF0000"/>
              </a:solidFill>
            </a:endParaRPr>
          </a:p>
        </p:txBody>
      </p:sp>
    </p:spTree>
    <p:extLst>
      <p:ext uri="{BB962C8B-B14F-4D97-AF65-F5344CB8AC3E}">
        <p14:creationId xmlns:p14="http://schemas.microsoft.com/office/powerpoint/2010/main" val="285120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199"/>
            <a:ext cx="7772400" cy="1238251"/>
          </a:xfrm>
        </p:spPr>
        <p:style>
          <a:lnRef idx="1">
            <a:schemeClr val="accent4"/>
          </a:lnRef>
          <a:fillRef idx="2">
            <a:schemeClr val="accent4"/>
          </a:fillRef>
          <a:effectRef idx="1">
            <a:schemeClr val="accent4"/>
          </a:effectRef>
          <a:fontRef idx="minor">
            <a:schemeClr val="dk1"/>
          </a:fontRef>
        </p:style>
        <p:txBody>
          <a:bodyPr>
            <a:noAutofit/>
          </a:bodyPr>
          <a:lstStyle/>
          <a:p>
            <a:pPr algn="l"/>
            <a:br>
              <a:rPr lang="en-US" sz="2000" b="1" u="sng" dirty="0">
                <a:latin typeface="Times New Roman" pitchFamily="18" charset="0"/>
                <a:cs typeface="Times New Roman" pitchFamily="18" charset="0"/>
              </a:rPr>
            </a:br>
            <a:br>
              <a:rPr lang="en-US" sz="2000" b="1" u="sng" dirty="0">
                <a:latin typeface="Times New Roman" pitchFamily="18" charset="0"/>
                <a:cs typeface="Times New Roman" pitchFamily="18" charset="0"/>
              </a:rPr>
            </a:br>
            <a:br>
              <a:rPr lang="en-US" sz="2000" b="1" u="sng" dirty="0">
                <a:latin typeface="Times New Roman" pitchFamily="18" charset="0"/>
                <a:cs typeface="Times New Roman" pitchFamily="18" charset="0"/>
              </a:rPr>
            </a:br>
            <a:br>
              <a:rPr lang="ar-EG" sz="2000" b="1" u="sng" dirty="0">
                <a:latin typeface="Times New Roman" pitchFamily="18" charset="0"/>
                <a:cs typeface="Times New Roman" pitchFamily="18" charset="0"/>
              </a:rPr>
            </a:br>
            <a:r>
              <a:rPr lang="en-US" sz="2000" b="1" dirty="0" err="1">
                <a:solidFill>
                  <a:srgbClr val="C00000"/>
                </a:solidFill>
                <a:latin typeface="Times New Roman" pitchFamily="18" charset="0"/>
                <a:cs typeface="Times New Roman" pitchFamily="18" charset="0"/>
              </a:rPr>
              <a:t>Suyuan</a:t>
            </a:r>
            <a:r>
              <a:rPr lang="en-US" sz="2000" b="1" dirty="0">
                <a:solidFill>
                  <a:srgbClr val="C00000"/>
                </a:solidFill>
                <a:latin typeface="Times New Roman" pitchFamily="18" charset="0"/>
                <a:cs typeface="Times New Roman" pitchFamily="18" charset="0"/>
              </a:rPr>
              <a:t> Woo and Jing Mei</a:t>
            </a:r>
            <a:br>
              <a:rPr lang="en-US" sz="2000" b="1" dirty="0">
                <a:latin typeface="Times New Roman" pitchFamily="18" charset="0"/>
                <a:cs typeface="Times New Roman" pitchFamily="18" charset="0"/>
              </a:rPr>
            </a:br>
            <a:br>
              <a:rPr lang="en-US" sz="2000" b="1" u="sng" dirty="0">
                <a:latin typeface="Times New Roman" pitchFamily="18" charset="0"/>
                <a:cs typeface="Times New Roman" pitchFamily="18" charset="0"/>
              </a:rPr>
            </a:br>
            <a:r>
              <a:rPr lang="en-US" sz="2000" dirty="0">
                <a:solidFill>
                  <a:schemeClr val="tx1"/>
                </a:solidFill>
                <a:latin typeface="Times New Roman" pitchFamily="18" charset="0"/>
                <a:cs typeface="Times New Roman" pitchFamily="18" charset="0"/>
              </a:rPr>
              <a:t>Furthermore, Jing-</a:t>
            </a:r>
            <a:r>
              <a:rPr lang="en-US" sz="2000" dirty="0" err="1">
                <a:solidFill>
                  <a:schemeClr val="tx1"/>
                </a:solidFill>
                <a:latin typeface="Times New Roman" pitchFamily="18" charset="0"/>
                <a:cs typeface="Times New Roman" pitchFamily="18" charset="0"/>
              </a:rPr>
              <a:t>mei</a:t>
            </a:r>
            <a:r>
              <a:rPr lang="en-US" sz="2000" dirty="0">
                <a:solidFill>
                  <a:schemeClr val="tx1"/>
                </a:solidFill>
                <a:latin typeface="Times New Roman" pitchFamily="18" charset="0"/>
                <a:cs typeface="Times New Roman" pitchFamily="18" charset="0"/>
              </a:rPr>
              <a:t>, who earlier resents her mother’s determination from calling her a Chinese Shirley temple to forcing her to play the piano, now refuses not only to play anymore, but also decides not to listen to her mother “And then I decided. I didn’t have to do what my mother said anymore. I wasn’t her slave. This wasn’t China. I had listened to her before and look what happened” (</a:t>
            </a:r>
            <a:r>
              <a:rPr lang="en-US" sz="2000" i="1" dirty="0">
                <a:solidFill>
                  <a:schemeClr val="tx1"/>
                </a:solidFill>
                <a:latin typeface="Times New Roman" pitchFamily="18" charset="0"/>
                <a:cs typeface="Times New Roman" pitchFamily="18" charset="0"/>
              </a:rPr>
              <a:t>JLC</a:t>
            </a:r>
            <a:r>
              <a:rPr lang="en-US" sz="2000" dirty="0">
                <a:solidFill>
                  <a:schemeClr val="tx1"/>
                </a:solidFill>
                <a:latin typeface="Times New Roman" pitchFamily="18" charset="0"/>
                <a:cs typeface="Times New Roman" pitchFamily="18" charset="0"/>
              </a:rPr>
              <a:t> 141). Jing-</a:t>
            </a:r>
            <a:r>
              <a:rPr lang="en-US" sz="2000" dirty="0" err="1">
                <a:solidFill>
                  <a:schemeClr val="tx1"/>
                </a:solidFill>
                <a:latin typeface="Times New Roman" pitchFamily="18" charset="0"/>
                <a:cs typeface="Times New Roman" pitchFamily="18" charset="0"/>
              </a:rPr>
              <a:t>mei</a:t>
            </a:r>
            <a:r>
              <a:rPr lang="en-US" sz="2000" dirty="0">
                <a:solidFill>
                  <a:schemeClr val="tx1"/>
                </a:solidFill>
                <a:latin typeface="Times New Roman" pitchFamily="18" charset="0"/>
                <a:cs typeface="Times New Roman" pitchFamily="18" charset="0"/>
              </a:rPr>
              <a:t> has the impression that since she lives in America, not in China, she is free to choose what she wants to be. Thus, Jing-</a:t>
            </a:r>
            <a:r>
              <a:rPr lang="en-US" sz="2000" dirty="0" err="1">
                <a:solidFill>
                  <a:schemeClr val="tx1"/>
                </a:solidFill>
                <a:latin typeface="Times New Roman" pitchFamily="18" charset="0"/>
                <a:cs typeface="Times New Roman" pitchFamily="18" charset="0"/>
              </a:rPr>
              <a:t>mei</a:t>
            </a:r>
            <a:r>
              <a:rPr lang="en-US" sz="2000" dirty="0">
                <a:solidFill>
                  <a:schemeClr val="tx1"/>
                </a:solidFill>
                <a:latin typeface="Times New Roman" pitchFamily="18" charset="0"/>
                <a:cs typeface="Times New Roman" pitchFamily="18" charset="0"/>
              </a:rPr>
              <a:t> rejects the Chinese culture which is bound by strict traditions. She also believes that she is not Chinese at all and this annoys </a:t>
            </a:r>
            <a:r>
              <a:rPr lang="en-US" sz="2000" dirty="0" err="1">
                <a:solidFill>
                  <a:schemeClr val="tx1"/>
                </a:solidFill>
                <a:latin typeface="Times New Roman" pitchFamily="18" charset="0"/>
                <a:cs typeface="Times New Roman" pitchFamily="18" charset="0"/>
              </a:rPr>
              <a:t>Suyuan</a:t>
            </a:r>
            <a:r>
              <a:rPr lang="en-US" sz="2000" dirty="0">
                <a:solidFill>
                  <a:schemeClr val="tx1"/>
                </a:solidFill>
                <a:latin typeface="Times New Roman" pitchFamily="18" charset="0"/>
                <a:cs typeface="Times New Roman" pitchFamily="18" charset="0"/>
              </a:rPr>
              <a:t> greatly. The ensuing struggle between </a:t>
            </a:r>
            <a:r>
              <a:rPr lang="en-US" sz="2000" dirty="0" err="1">
                <a:solidFill>
                  <a:schemeClr val="tx1"/>
                </a:solidFill>
                <a:latin typeface="Times New Roman" pitchFamily="18" charset="0"/>
                <a:cs typeface="Times New Roman" pitchFamily="18" charset="0"/>
              </a:rPr>
              <a:t>Suyuan</a:t>
            </a:r>
            <a:r>
              <a:rPr lang="en-US" sz="2000" dirty="0">
                <a:solidFill>
                  <a:schemeClr val="tx1"/>
                </a:solidFill>
                <a:latin typeface="Times New Roman" pitchFamily="18" charset="0"/>
                <a:cs typeface="Times New Roman" pitchFamily="18" charset="0"/>
              </a:rPr>
              <a:t> and Jing-</a:t>
            </a:r>
            <a:r>
              <a:rPr lang="en-US" sz="2000" dirty="0" err="1">
                <a:solidFill>
                  <a:schemeClr val="tx1"/>
                </a:solidFill>
                <a:latin typeface="Times New Roman" pitchFamily="18" charset="0"/>
                <a:cs typeface="Times New Roman" pitchFamily="18" charset="0"/>
              </a:rPr>
              <a:t>mei</a:t>
            </a:r>
            <a:r>
              <a:rPr lang="en-US" sz="2000" dirty="0">
                <a:solidFill>
                  <a:schemeClr val="tx1"/>
                </a:solidFill>
                <a:latin typeface="Times New Roman" pitchFamily="18" charset="0"/>
                <a:cs typeface="Times New Roman" pitchFamily="18" charset="0"/>
              </a:rPr>
              <a:t> demonstrates how stubborn Jing-</a:t>
            </a:r>
            <a:r>
              <a:rPr lang="en-US" sz="2000" dirty="0" err="1">
                <a:solidFill>
                  <a:schemeClr val="tx1"/>
                </a:solidFill>
                <a:latin typeface="Times New Roman" pitchFamily="18" charset="0"/>
                <a:cs typeface="Times New Roman" pitchFamily="18" charset="0"/>
              </a:rPr>
              <a:t>mei</a:t>
            </a:r>
            <a:r>
              <a:rPr lang="en-US" sz="2000" dirty="0">
                <a:solidFill>
                  <a:schemeClr val="tx1"/>
                </a:solidFill>
                <a:latin typeface="Times New Roman" pitchFamily="18" charset="0"/>
                <a:cs typeface="Times New Roman" pitchFamily="18" charset="0"/>
              </a:rPr>
              <a:t> is, that is to say, her strong will not to bend to her mother’s wish continues</a:t>
            </a:r>
            <a:r>
              <a:rPr lang="en-US" sz="2000" dirty="0">
                <a:solidFill>
                  <a:srgbClr val="C00000"/>
                </a:solidFill>
                <a:latin typeface="Times New Roman" pitchFamily="18" charset="0"/>
                <a:cs typeface="Times New Roman" pitchFamily="18" charset="0"/>
              </a:rPr>
              <a:t>:</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533400"/>
          </a:xfrm>
        </p:spPr>
        <p:txBody>
          <a:bodyPr>
            <a:noAutofit/>
          </a:bodyPr>
          <a:lstStyle/>
          <a:p>
            <a:pPr algn="just"/>
            <a:br>
              <a:rPr lang="en-US" sz="2000" b="1" dirty="0">
                <a:solidFill>
                  <a:srgbClr val="FF0000"/>
                </a:solidFill>
                <a:latin typeface="Times New Roman" pitchFamily="18" charset="0"/>
                <a:cs typeface="Times New Roman" pitchFamily="18" charset="0"/>
              </a:rPr>
            </a:br>
            <a:br>
              <a:rPr lang="en-US" sz="2000" b="1" dirty="0">
                <a:solidFill>
                  <a:srgbClr val="FF0000"/>
                </a:solidFill>
                <a:latin typeface="Times New Roman" pitchFamily="18" charset="0"/>
                <a:cs typeface="Times New Roman" pitchFamily="18" charset="0"/>
              </a:rPr>
            </a:br>
            <a:br>
              <a:rPr lang="en-US" sz="2000" b="1" dirty="0">
                <a:solidFill>
                  <a:srgbClr val="FF0000"/>
                </a:solidFill>
                <a:latin typeface="Times New Roman" pitchFamily="18" charset="0"/>
                <a:cs typeface="Times New Roman" pitchFamily="18" charset="0"/>
              </a:rPr>
            </a:br>
            <a:br>
              <a:rPr lang="en-US" sz="2000" b="1" dirty="0">
                <a:solidFill>
                  <a:srgbClr val="FF0000"/>
                </a:solidFill>
                <a:latin typeface="Times New Roman" pitchFamily="18" charset="0"/>
                <a:cs typeface="Times New Roman" pitchFamily="18" charset="0"/>
              </a:rPr>
            </a:br>
            <a:br>
              <a:rPr lang="en-US" sz="2000" b="1" dirty="0">
                <a:solidFill>
                  <a:srgbClr val="FF0000"/>
                </a:solidFill>
                <a:latin typeface="Times New Roman" pitchFamily="18" charset="0"/>
                <a:cs typeface="Times New Roman" pitchFamily="18" charset="0"/>
              </a:rPr>
            </a:br>
            <a:br>
              <a:rPr lang="en-US" sz="2000" b="1" dirty="0">
                <a:solidFill>
                  <a:srgbClr val="FF0000"/>
                </a:solidFill>
                <a:latin typeface="Times New Roman" pitchFamily="18" charset="0"/>
                <a:cs typeface="Times New Roman" pitchFamily="18" charset="0"/>
              </a:rPr>
            </a:br>
            <a:r>
              <a:rPr lang="en-US" sz="2000" b="1" dirty="0">
                <a:solidFill>
                  <a:srgbClr val="FF0000"/>
                </a:solidFill>
                <a:latin typeface="Times New Roman" pitchFamily="18" charset="0"/>
                <a:cs typeface="Times New Roman" pitchFamily="18" charset="0"/>
              </a:rPr>
              <a:t>Jing-</a:t>
            </a:r>
            <a:r>
              <a:rPr lang="en-US" sz="2000" b="1" dirty="0" err="1">
                <a:solidFill>
                  <a:srgbClr val="FF0000"/>
                </a:solidFill>
                <a:latin typeface="Times New Roman" pitchFamily="18" charset="0"/>
                <a:cs typeface="Times New Roman" pitchFamily="18" charset="0"/>
              </a:rPr>
              <a:t>mei</a:t>
            </a:r>
            <a:r>
              <a:rPr lang="en-US" sz="2000" b="1" dirty="0">
                <a:solidFill>
                  <a:srgbClr val="FF0000"/>
                </a:solidFill>
                <a:latin typeface="Times New Roman" pitchFamily="18" charset="0"/>
                <a:cs typeface="Times New Roman" pitchFamily="18" charset="0"/>
              </a:rPr>
              <a:t> : I’ </a:t>
            </a:r>
            <a:r>
              <a:rPr lang="en-US" sz="2000" b="1" dirty="0" err="1">
                <a:solidFill>
                  <a:srgbClr val="FF0000"/>
                </a:solidFill>
                <a:latin typeface="Times New Roman" pitchFamily="18" charset="0"/>
                <a:cs typeface="Times New Roman" pitchFamily="18" charset="0"/>
              </a:rPr>
              <a:t>ll</a:t>
            </a:r>
            <a:r>
              <a:rPr lang="en-US" sz="2000" b="1" dirty="0">
                <a:solidFill>
                  <a:srgbClr val="FF0000"/>
                </a:solidFill>
                <a:latin typeface="Times New Roman" pitchFamily="18" charset="0"/>
                <a:cs typeface="Times New Roman" pitchFamily="18" charset="0"/>
              </a:rPr>
              <a:t> never be the kind of daughter you want me to be!</a:t>
            </a:r>
            <a:br>
              <a:rPr lang="en-US" sz="2000" b="1" dirty="0">
                <a:solidFill>
                  <a:srgbClr val="FF0000"/>
                </a:solidFill>
                <a:latin typeface="Times New Roman" pitchFamily="18" charset="0"/>
                <a:cs typeface="Times New Roman" pitchFamily="18" charset="0"/>
              </a:rPr>
            </a:br>
            <a:r>
              <a:rPr lang="en-US" sz="2000" b="1" dirty="0" err="1">
                <a:solidFill>
                  <a:srgbClr val="FF0000"/>
                </a:solidFill>
                <a:latin typeface="Times New Roman" pitchFamily="18" charset="0"/>
                <a:cs typeface="Times New Roman" pitchFamily="18" charset="0"/>
              </a:rPr>
              <a:t>Suyuan</a:t>
            </a:r>
            <a:r>
              <a:rPr lang="en-US" sz="2000" b="1" dirty="0">
                <a:solidFill>
                  <a:srgbClr val="FF0000"/>
                </a:solidFill>
                <a:latin typeface="Times New Roman" pitchFamily="18" charset="0"/>
                <a:cs typeface="Times New Roman" pitchFamily="18" charset="0"/>
              </a:rPr>
              <a:t>: only two kinds of daughters, she shouted in Chinese. Those who are obedient and those who follow their own mind! Only one kind of daughter can live in this house. Obedient daughter.</a:t>
            </a:r>
            <a:r>
              <a:rPr lang="en-US" sz="2000" b="1" u="sng" dirty="0">
                <a:latin typeface="Times New Roman" pitchFamily="18" charset="0"/>
                <a:cs typeface="Times New Roman" pitchFamily="18" charset="0"/>
              </a:rPr>
              <a:t> (</a:t>
            </a:r>
            <a:r>
              <a:rPr lang="en-US" sz="2000" b="1" i="1" u="sng" dirty="0">
                <a:solidFill>
                  <a:srgbClr val="FF0000"/>
                </a:solidFill>
                <a:latin typeface="Times New Roman" pitchFamily="18" charset="0"/>
                <a:cs typeface="Times New Roman" pitchFamily="18" charset="0"/>
              </a:rPr>
              <a:t>JLC</a:t>
            </a:r>
            <a:r>
              <a:rPr lang="en-US" sz="2000" b="1" u="sng" dirty="0">
                <a:solidFill>
                  <a:srgbClr val="FF0000"/>
                </a:solidFill>
                <a:latin typeface="Times New Roman" pitchFamily="18" charset="0"/>
                <a:cs typeface="Times New Roman" pitchFamily="18" charset="0"/>
              </a:rPr>
              <a:t> 142</a:t>
            </a:r>
            <a:r>
              <a:rPr lang="en-US" sz="2000" b="1" u="sng" dirty="0">
                <a:latin typeface="Times New Roman" pitchFamily="18" charset="0"/>
                <a:cs typeface="Times New Roman" pitchFamily="18" charset="0"/>
              </a:rPr>
              <a:t>)</a:t>
            </a:r>
            <a:br>
              <a:rPr lang="en-US" sz="2000" b="1" u="sng" dirty="0">
                <a:latin typeface="Times New Roman" pitchFamily="18" charset="0"/>
                <a:cs typeface="Times New Roman" pitchFamily="18" charset="0"/>
              </a:rPr>
            </a:br>
            <a:br>
              <a:rPr lang="en-US" sz="2000" b="1" u="sng" dirty="0">
                <a:latin typeface="Times New Roman" pitchFamily="18" charset="0"/>
                <a:cs typeface="Times New Roman" pitchFamily="18" charset="0"/>
              </a:rPr>
            </a:br>
            <a:r>
              <a:rPr lang="en-US" sz="2000" dirty="0">
                <a:solidFill>
                  <a:srgbClr val="0070C0"/>
                </a:solidFill>
                <a:latin typeface="Times New Roman" pitchFamily="18" charset="0"/>
                <a:cs typeface="Times New Roman" pitchFamily="18" charset="0"/>
              </a:rPr>
              <a:t>Here, when </a:t>
            </a:r>
            <a:r>
              <a:rPr lang="en-US" sz="2000" dirty="0" err="1">
                <a:solidFill>
                  <a:srgbClr val="0070C0"/>
                </a:solidFill>
                <a:latin typeface="Times New Roman" pitchFamily="18" charset="0"/>
                <a:cs typeface="Times New Roman" pitchFamily="18" charset="0"/>
              </a:rPr>
              <a:t>Suyuan</a:t>
            </a:r>
            <a:r>
              <a:rPr lang="en-US" sz="2000" dirty="0">
                <a:solidFill>
                  <a:srgbClr val="0070C0"/>
                </a:solidFill>
                <a:latin typeface="Times New Roman" pitchFamily="18" charset="0"/>
                <a:cs typeface="Times New Roman" pitchFamily="18" charset="0"/>
              </a:rPr>
              <a:t> requests Jing-</a:t>
            </a:r>
            <a:r>
              <a:rPr lang="en-US" sz="2000" dirty="0" err="1">
                <a:solidFill>
                  <a:srgbClr val="0070C0"/>
                </a:solidFill>
                <a:latin typeface="Times New Roman" pitchFamily="18" charset="0"/>
                <a:cs typeface="Times New Roman" pitchFamily="18" charset="0"/>
              </a:rPr>
              <a:t>mei</a:t>
            </a:r>
            <a:r>
              <a:rPr lang="en-US" sz="2000" dirty="0">
                <a:solidFill>
                  <a:srgbClr val="0070C0"/>
                </a:solidFill>
                <a:latin typeface="Times New Roman" pitchFamily="18" charset="0"/>
                <a:cs typeface="Times New Roman" pitchFamily="18" charset="0"/>
              </a:rPr>
              <a:t> to be “obedient” which does not conform to the American culture, Jing-</a:t>
            </a:r>
            <a:r>
              <a:rPr lang="en-US" sz="2000" dirty="0" err="1">
                <a:solidFill>
                  <a:srgbClr val="0070C0"/>
                </a:solidFill>
                <a:latin typeface="Times New Roman" pitchFamily="18" charset="0"/>
                <a:cs typeface="Times New Roman" pitchFamily="18" charset="0"/>
              </a:rPr>
              <a:t>mei</a:t>
            </a:r>
            <a:r>
              <a:rPr lang="en-US" sz="2000" dirty="0">
                <a:solidFill>
                  <a:srgbClr val="0070C0"/>
                </a:solidFill>
                <a:latin typeface="Times New Roman" pitchFamily="18" charset="0"/>
                <a:cs typeface="Times New Roman" pitchFamily="18" charset="0"/>
              </a:rPr>
              <a:t> is filled with rage declaring that “then I wish I wasn’t your daughter… then I wish I’d never been born!... I wish I were dead! Like them” (</a:t>
            </a:r>
            <a:r>
              <a:rPr lang="en-US" sz="2000" i="1" dirty="0">
                <a:solidFill>
                  <a:srgbClr val="0070C0"/>
                </a:solidFill>
                <a:latin typeface="Times New Roman" pitchFamily="18" charset="0"/>
                <a:cs typeface="Times New Roman" pitchFamily="18" charset="0"/>
              </a:rPr>
              <a:t>JLC</a:t>
            </a:r>
            <a:r>
              <a:rPr lang="en-US" sz="2000" dirty="0">
                <a:solidFill>
                  <a:srgbClr val="0070C0"/>
                </a:solidFill>
                <a:latin typeface="Times New Roman" pitchFamily="18" charset="0"/>
                <a:cs typeface="Times New Roman" pitchFamily="18" charset="0"/>
              </a:rPr>
              <a:t> 142). The pronoun “them” refers to her half-sisters whom her mother left in China, and Jing-</a:t>
            </a:r>
            <a:r>
              <a:rPr lang="en-US" sz="2000" dirty="0" err="1">
                <a:solidFill>
                  <a:srgbClr val="0070C0"/>
                </a:solidFill>
                <a:latin typeface="Times New Roman" pitchFamily="18" charset="0"/>
                <a:cs typeface="Times New Roman" pitchFamily="18" charset="0"/>
              </a:rPr>
              <a:t>mei</a:t>
            </a:r>
            <a:r>
              <a:rPr lang="en-US" sz="2000" dirty="0">
                <a:solidFill>
                  <a:srgbClr val="0070C0"/>
                </a:solidFill>
                <a:latin typeface="Times New Roman" pitchFamily="18" charset="0"/>
                <a:cs typeface="Times New Roman" pitchFamily="18" charset="0"/>
              </a:rPr>
              <a:t> does not know what has happened to them. This is a method of protecting herself because writing these words makes Jing-</a:t>
            </a:r>
            <a:r>
              <a:rPr lang="en-US" sz="2000" dirty="0" err="1">
                <a:solidFill>
                  <a:srgbClr val="0070C0"/>
                </a:solidFill>
                <a:latin typeface="Times New Roman" pitchFamily="18" charset="0"/>
                <a:cs typeface="Times New Roman" pitchFamily="18" charset="0"/>
              </a:rPr>
              <a:t>mei</a:t>
            </a:r>
            <a:r>
              <a:rPr lang="en-US" sz="2000" dirty="0">
                <a:solidFill>
                  <a:srgbClr val="0070C0"/>
                </a:solidFill>
                <a:latin typeface="Times New Roman" pitchFamily="18" charset="0"/>
                <a:cs typeface="Times New Roman" pitchFamily="18" charset="0"/>
              </a:rPr>
              <a:t> not only feel a sense of freedom, but also asserts her desire to hurt her mother as much as her mother hurts her.</a:t>
            </a:r>
            <a:br>
              <a:rPr lang="en-US" sz="2000" dirty="0">
                <a:solidFill>
                  <a:srgbClr val="0070C0"/>
                </a:solidFill>
                <a:latin typeface="Times New Roman" pitchFamily="18" charset="0"/>
                <a:cs typeface="Times New Roman" pitchFamily="18" charset="0"/>
              </a:rPr>
            </a:br>
            <a:br>
              <a:rPr lang="en-US" sz="2000" b="1" u="sng" dirty="0">
                <a:latin typeface="Times New Roman" pitchFamily="18" charset="0"/>
                <a:cs typeface="Times New Roman" pitchFamily="18" charset="0"/>
              </a:rPr>
            </a:br>
            <a:br>
              <a:rPr lang="en-US" sz="2000" b="1" u="sng" dirty="0">
                <a:latin typeface="Times New Roman" pitchFamily="18" charset="0"/>
                <a:cs typeface="Times New Roman" pitchFamily="18" charset="0"/>
              </a:rPr>
            </a:br>
            <a:endParaRPr lang="en-US" sz="2000" b="1" u="sng" dirty="0">
              <a:latin typeface="Times New Roman" pitchFamily="18" charset="0"/>
              <a:cs typeface="Times New Roman" pitchFamily="18"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4648200"/>
          </a:xfrm>
        </p:spPr>
        <p:txBody>
          <a:bodyPr>
            <a:noAutofit/>
          </a:bodyPr>
          <a:lstStyle/>
          <a:p>
            <a:pPr algn="just"/>
            <a:r>
              <a:rPr lang="en-US" sz="2000" dirty="0">
                <a:solidFill>
                  <a:schemeClr val="tx2">
                    <a:lumMod val="75000"/>
                  </a:schemeClr>
                </a:solidFill>
                <a:latin typeface="Times New Roman" pitchFamily="18" charset="0"/>
                <a:cs typeface="Times New Roman" pitchFamily="18" charset="0"/>
              </a:rPr>
              <a:t>A few years ago, when </a:t>
            </a:r>
            <a:r>
              <a:rPr lang="en-US" sz="2000" dirty="0" err="1">
                <a:solidFill>
                  <a:schemeClr val="accent1"/>
                </a:solidFill>
                <a:latin typeface="Times New Roman" pitchFamily="18" charset="0"/>
                <a:cs typeface="Times New Roman" pitchFamily="18" charset="0"/>
              </a:rPr>
              <a:t>Suyuan</a:t>
            </a:r>
            <a:r>
              <a:rPr lang="en-US" sz="2000" dirty="0">
                <a:solidFill>
                  <a:schemeClr val="tx2">
                    <a:lumMod val="75000"/>
                  </a:schemeClr>
                </a:solidFill>
                <a:latin typeface="Times New Roman" pitchFamily="18" charset="0"/>
                <a:cs typeface="Times New Roman" pitchFamily="18" charset="0"/>
              </a:rPr>
              <a:t> gave </a:t>
            </a:r>
            <a:r>
              <a:rPr lang="en-US" sz="2000" dirty="0">
                <a:solidFill>
                  <a:srgbClr val="C00000"/>
                </a:solidFill>
                <a:latin typeface="Times New Roman" pitchFamily="18" charset="0"/>
                <a:cs typeface="Times New Roman" pitchFamily="18" charset="0"/>
              </a:rPr>
              <a:t>Jing-</a:t>
            </a:r>
            <a:r>
              <a:rPr lang="en-US" sz="2000" dirty="0" err="1">
                <a:solidFill>
                  <a:srgbClr val="C00000"/>
                </a:solidFill>
                <a:latin typeface="Times New Roman" pitchFamily="18" charset="0"/>
                <a:cs typeface="Times New Roman" pitchFamily="18" charset="0"/>
              </a:rPr>
              <a:t>mei</a:t>
            </a:r>
            <a:r>
              <a:rPr lang="en-US" sz="2000" dirty="0">
                <a:solidFill>
                  <a:schemeClr val="tx2">
                    <a:lumMod val="75000"/>
                  </a:schemeClr>
                </a:solidFill>
                <a:latin typeface="Times New Roman" pitchFamily="18" charset="0"/>
                <a:cs typeface="Times New Roman" pitchFamily="18" charset="0"/>
              </a:rPr>
              <a:t> the piano as a thirtieth birthday gift, </a:t>
            </a:r>
            <a:r>
              <a:rPr lang="en-US" sz="2000" dirty="0">
                <a:solidFill>
                  <a:srgbClr val="C00000"/>
                </a:solidFill>
                <a:latin typeface="Times New Roman" pitchFamily="18" charset="0"/>
                <a:cs typeface="Times New Roman" pitchFamily="18" charset="0"/>
              </a:rPr>
              <a:t>Jing-</a:t>
            </a:r>
            <a:r>
              <a:rPr lang="en-US" sz="2000" dirty="0" err="1">
                <a:solidFill>
                  <a:srgbClr val="C00000"/>
                </a:solidFill>
                <a:latin typeface="Times New Roman" pitchFamily="18" charset="0"/>
                <a:cs typeface="Times New Roman" pitchFamily="18" charset="0"/>
              </a:rPr>
              <a:t>mei</a:t>
            </a:r>
            <a:r>
              <a:rPr lang="en-US" sz="2000" dirty="0">
                <a:solidFill>
                  <a:schemeClr val="tx2">
                    <a:lumMod val="75000"/>
                  </a:schemeClr>
                </a:solidFill>
                <a:latin typeface="Times New Roman" pitchFamily="18" charset="0"/>
                <a:cs typeface="Times New Roman" pitchFamily="18" charset="0"/>
              </a:rPr>
              <a:t> regarded it as </a:t>
            </a:r>
            <a:r>
              <a:rPr lang="en-US" sz="2000" dirty="0">
                <a:solidFill>
                  <a:srgbClr val="FF0000"/>
                </a:solidFill>
                <a:latin typeface="Times New Roman" pitchFamily="18" charset="0"/>
                <a:cs typeface="Times New Roman" pitchFamily="18" charset="0"/>
              </a:rPr>
              <a:t>“a sign of forgiveness</a:t>
            </a:r>
            <a:r>
              <a:rPr lang="en-US" sz="2000" dirty="0">
                <a:solidFill>
                  <a:schemeClr val="tx2">
                    <a:lumMod val="75000"/>
                  </a:schemeClr>
                </a:solidFill>
                <a:latin typeface="Times New Roman" pitchFamily="18" charset="0"/>
                <a:cs typeface="Times New Roman" pitchFamily="18" charset="0"/>
              </a:rPr>
              <a:t> [on </a:t>
            </a:r>
            <a:r>
              <a:rPr lang="en-US" sz="2000" dirty="0" err="1">
                <a:solidFill>
                  <a:schemeClr val="tx2">
                    <a:lumMod val="75000"/>
                  </a:schemeClr>
                </a:solidFill>
                <a:latin typeface="Times New Roman" pitchFamily="18" charset="0"/>
                <a:cs typeface="Times New Roman" pitchFamily="18" charset="0"/>
              </a:rPr>
              <a:t>Suyuan’s</a:t>
            </a:r>
            <a:r>
              <a:rPr lang="en-US" sz="2000" dirty="0">
                <a:solidFill>
                  <a:schemeClr val="tx2">
                    <a:lumMod val="75000"/>
                  </a:schemeClr>
                </a:solidFill>
                <a:latin typeface="Times New Roman" pitchFamily="18" charset="0"/>
                <a:cs typeface="Times New Roman" pitchFamily="18" charset="0"/>
              </a:rPr>
              <a:t> part]” (</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143</a:t>
            </a:r>
            <a:r>
              <a:rPr lang="en-US" sz="2000" dirty="0">
                <a:solidFill>
                  <a:schemeClr val="tx2">
                    <a:lumMod val="75000"/>
                  </a:schemeClr>
                </a:solidFill>
                <a:latin typeface="Times New Roman" pitchFamily="18" charset="0"/>
                <a:cs typeface="Times New Roman" pitchFamily="18" charset="0"/>
              </a:rPr>
              <a:t>). This gift is significant because it gives </a:t>
            </a:r>
            <a:r>
              <a:rPr lang="en-US" sz="2000" dirty="0">
                <a:solidFill>
                  <a:srgbClr val="C00000"/>
                </a:solidFill>
                <a:latin typeface="Times New Roman" pitchFamily="18" charset="0"/>
                <a:cs typeface="Times New Roman" pitchFamily="18" charset="0"/>
              </a:rPr>
              <a:t>Jing-</a:t>
            </a:r>
            <a:r>
              <a:rPr lang="en-US" sz="2000" dirty="0" err="1">
                <a:solidFill>
                  <a:srgbClr val="C00000"/>
                </a:solidFill>
                <a:latin typeface="Times New Roman" pitchFamily="18" charset="0"/>
                <a:cs typeface="Times New Roman" pitchFamily="18" charset="0"/>
              </a:rPr>
              <a:t>mei</a:t>
            </a:r>
            <a:r>
              <a:rPr lang="en-US" sz="2000" dirty="0">
                <a:solidFill>
                  <a:schemeClr val="tx2">
                    <a:lumMod val="75000"/>
                  </a:schemeClr>
                </a:solidFill>
                <a:latin typeface="Times New Roman" pitchFamily="18" charset="0"/>
                <a:cs typeface="Times New Roman" pitchFamily="18" charset="0"/>
              </a:rPr>
              <a:t> the opportunity to try playing the piano again, and it signifies the power of </a:t>
            </a:r>
            <a:r>
              <a:rPr lang="en-US" sz="2000" dirty="0" err="1">
                <a:solidFill>
                  <a:schemeClr val="accent1"/>
                </a:solidFill>
                <a:latin typeface="Times New Roman" pitchFamily="18" charset="0"/>
                <a:cs typeface="Times New Roman" pitchFamily="18" charset="0"/>
              </a:rPr>
              <a:t>Suyuan</a:t>
            </a:r>
            <a:r>
              <a:rPr lang="en-US" sz="2000" dirty="0" err="1">
                <a:solidFill>
                  <a:schemeClr val="tx2">
                    <a:lumMod val="75000"/>
                  </a:schemeClr>
                </a:solidFill>
                <a:latin typeface="Times New Roman" pitchFamily="18" charset="0"/>
                <a:cs typeface="Times New Roman" pitchFamily="18" charset="0"/>
              </a:rPr>
              <a:t>’s</a:t>
            </a:r>
            <a:r>
              <a:rPr lang="en-US" sz="2000" dirty="0">
                <a:solidFill>
                  <a:schemeClr val="tx2">
                    <a:lumMod val="75000"/>
                  </a:schemeClr>
                </a:solidFill>
                <a:latin typeface="Times New Roman" pitchFamily="18" charset="0"/>
                <a:cs typeface="Times New Roman" pitchFamily="18" charset="0"/>
              </a:rPr>
              <a:t> love for Jing-</a:t>
            </a:r>
            <a:r>
              <a:rPr lang="en-US" sz="2000" dirty="0" err="1">
                <a:solidFill>
                  <a:schemeClr val="tx2">
                    <a:lumMod val="75000"/>
                  </a:schemeClr>
                </a:solidFill>
                <a:latin typeface="Times New Roman" pitchFamily="18" charset="0"/>
                <a:cs typeface="Times New Roman" pitchFamily="18" charset="0"/>
              </a:rPr>
              <a:t>mei</a:t>
            </a:r>
            <a:r>
              <a:rPr lang="en-US" sz="2000" dirty="0">
                <a:solidFill>
                  <a:schemeClr val="tx2">
                    <a:lumMod val="75000"/>
                  </a:schemeClr>
                </a:solidFill>
                <a:latin typeface="Times New Roman" pitchFamily="18" charset="0"/>
                <a:cs typeface="Times New Roman" pitchFamily="18" charset="0"/>
              </a:rPr>
              <a:t>. After </a:t>
            </a:r>
            <a:r>
              <a:rPr lang="en-US" sz="2000" dirty="0" err="1">
                <a:solidFill>
                  <a:schemeClr val="accent1"/>
                </a:solidFill>
                <a:latin typeface="Times New Roman" pitchFamily="18" charset="0"/>
                <a:cs typeface="Times New Roman" pitchFamily="18" charset="0"/>
              </a:rPr>
              <a:t>Suyuan</a:t>
            </a:r>
            <a:r>
              <a:rPr lang="en-US" sz="2000" dirty="0" err="1">
                <a:solidFill>
                  <a:schemeClr val="tx2">
                    <a:lumMod val="75000"/>
                  </a:schemeClr>
                </a:solidFill>
                <a:latin typeface="Times New Roman" pitchFamily="18" charset="0"/>
                <a:cs typeface="Times New Roman" pitchFamily="18" charset="0"/>
              </a:rPr>
              <a:t>’s</a:t>
            </a:r>
            <a:r>
              <a:rPr lang="en-US" sz="2000" dirty="0">
                <a:solidFill>
                  <a:schemeClr val="tx2">
                    <a:lumMod val="75000"/>
                  </a:schemeClr>
                </a:solidFill>
                <a:latin typeface="Times New Roman" pitchFamily="18" charset="0"/>
                <a:cs typeface="Times New Roman" pitchFamily="18" charset="0"/>
              </a:rPr>
              <a:t> death, </a:t>
            </a:r>
            <a:r>
              <a:rPr lang="en-US" sz="2000" dirty="0">
                <a:solidFill>
                  <a:srgbClr val="C00000"/>
                </a:solidFill>
                <a:latin typeface="Times New Roman" pitchFamily="18" charset="0"/>
                <a:cs typeface="Times New Roman" pitchFamily="18" charset="0"/>
              </a:rPr>
              <a:t>Jing-</a:t>
            </a:r>
            <a:r>
              <a:rPr lang="en-US" sz="2000" dirty="0" err="1">
                <a:solidFill>
                  <a:srgbClr val="C00000"/>
                </a:solidFill>
                <a:latin typeface="Times New Roman" pitchFamily="18" charset="0"/>
                <a:cs typeface="Times New Roman" pitchFamily="18" charset="0"/>
              </a:rPr>
              <a:t>mei</a:t>
            </a:r>
            <a:r>
              <a:rPr lang="en-US" sz="2000" dirty="0">
                <a:solidFill>
                  <a:schemeClr val="tx2">
                    <a:lumMod val="75000"/>
                  </a:schemeClr>
                </a:solidFill>
                <a:latin typeface="Times New Roman" pitchFamily="18" charset="0"/>
                <a:cs typeface="Times New Roman" pitchFamily="18" charset="0"/>
              </a:rPr>
              <a:t> tries to play “</a:t>
            </a:r>
            <a:r>
              <a:rPr lang="en-US" sz="2000" dirty="0">
                <a:solidFill>
                  <a:srgbClr val="FF0000"/>
                </a:solidFill>
                <a:latin typeface="Times New Roman" pitchFamily="18" charset="0"/>
                <a:cs typeface="Times New Roman" pitchFamily="18" charset="0"/>
              </a:rPr>
              <a:t>Pleading Child</a:t>
            </a:r>
            <a:r>
              <a:rPr lang="en-US" sz="2000" dirty="0">
                <a:solidFill>
                  <a:schemeClr val="tx2">
                    <a:lumMod val="75000"/>
                  </a:schemeClr>
                </a:solidFill>
                <a:latin typeface="Times New Roman" pitchFamily="18" charset="0"/>
                <a:cs typeface="Times New Roman" pitchFamily="18" charset="0"/>
              </a:rPr>
              <a:t>” the same piece that she had played earlier so poorly at the recital when she was a child. Now she plays it easily and discovers that Schumann’s music is composed of two parts “</a:t>
            </a:r>
            <a:r>
              <a:rPr lang="en-US" sz="2000" dirty="0">
                <a:solidFill>
                  <a:srgbClr val="FF0000"/>
                </a:solidFill>
                <a:latin typeface="Times New Roman" pitchFamily="18" charset="0"/>
                <a:cs typeface="Times New Roman" pitchFamily="18" charset="0"/>
              </a:rPr>
              <a:t>Pleading Child</a:t>
            </a:r>
            <a:r>
              <a:rPr lang="en-US" sz="2000" dirty="0">
                <a:solidFill>
                  <a:schemeClr val="tx2">
                    <a:lumMod val="75000"/>
                  </a:schemeClr>
                </a:solidFill>
                <a:latin typeface="Times New Roman" pitchFamily="18" charset="0"/>
                <a:cs typeface="Times New Roman" pitchFamily="18" charset="0"/>
              </a:rPr>
              <a:t>” and “</a:t>
            </a:r>
            <a:r>
              <a:rPr lang="en-US" sz="2000" dirty="0">
                <a:solidFill>
                  <a:srgbClr val="FF0000"/>
                </a:solidFill>
                <a:latin typeface="Times New Roman" pitchFamily="18" charset="0"/>
                <a:cs typeface="Times New Roman" pitchFamily="18" charset="0"/>
              </a:rPr>
              <a:t>Perfectly Contented</a:t>
            </a:r>
            <a:r>
              <a:rPr lang="en-US" sz="2000" dirty="0">
                <a:solidFill>
                  <a:schemeClr val="tx2">
                    <a:lumMod val="75000"/>
                  </a:schemeClr>
                </a:solidFill>
                <a:latin typeface="Times New Roman" pitchFamily="18" charset="0"/>
                <a:cs typeface="Times New Roman" pitchFamily="18" charset="0"/>
              </a:rPr>
              <a:t>”. As she plays the two pieces together, she realizes for the first time that they are </a:t>
            </a:r>
            <a:r>
              <a:rPr lang="en-US" sz="2000" dirty="0">
                <a:solidFill>
                  <a:srgbClr val="FF0000"/>
                </a:solidFill>
                <a:latin typeface="Times New Roman" pitchFamily="18" charset="0"/>
                <a:cs typeface="Times New Roman" pitchFamily="18" charset="0"/>
              </a:rPr>
              <a:t>“two halves of the same song” </a:t>
            </a:r>
            <a:r>
              <a:rPr lang="en-US" sz="2000" dirty="0">
                <a:solidFill>
                  <a:schemeClr val="tx2">
                    <a:lumMod val="75000"/>
                  </a:schemeClr>
                </a:solidFill>
                <a:latin typeface="Times New Roman" pitchFamily="18" charset="0"/>
                <a:cs typeface="Times New Roman" pitchFamily="18" charset="0"/>
              </a:rPr>
              <a:t>(</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144</a:t>
            </a:r>
            <a:r>
              <a:rPr lang="en-US" sz="2000" dirty="0">
                <a:solidFill>
                  <a:schemeClr val="tx2">
                    <a:lumMod val="75000"/>
                  </a:schemeClr>
                </a:solidFill>
                <a:latin typeface="Times New Roman" pitchFamily="18" charset="0"/>
                <a:cs typeface="Times New Roman" pitchFamily="18" charset="0"/>
              </a:rPr>
              <a:t>), and she suddenly understands that mother and daughter need each other to make a whole piece like the complementary halves of the same song.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7772400" cy="1470025"/>
          </a:xfrm>
        </p:spPr>
        <p:txBody>
          <a:bodyPr>
            <a:noAutofit/>
          </a:bodyPr>
          <a:lstStyle/>
          <a:p>
            <a:pPr algn="just"/>
            <a:r>
              <a:rPr lang="en-US" sz="2000" b="1" dirty="0">
                <a:solidFill>
                  <a:srgbClr val="7030A0"/>
                </a:solidFill>
                <a:latin typeface="Times New Roman" pitchFamily="18" charset="0"/>
                <a:cs typeface="Times New Roman" pitchFamily="18" charset="0"/>
              </a:rPr>
              <a:t>Tan</a:t>
            </a:r>
            <a:r>
              <a:rPr lang="en-US" sz="2000" dirty="0">
                <a:latin typeface="Times New Roman" pitchFamily="18" charset="0"/>
                <a:cs typeface="Times New Roman" pitchFamily="18" charset="0"/>
              </a:rPr>
              <a:t> uses Schumann’s music as a </a:t>
            </a:r>
            <a:r>
              <a:rPr lang="en-US" sz="2000" dirty="0">
                <a:solidFill>
                  <a:srgbClr val="FF0000"/>
                </a:solidFill>
                <a:latin typeface="Times New Roman" pitchFamily="18" charset="0"/>
                <a:cs typeface="Times New Roman" pitchFamily="18" charset="0"/>
              </a:rPr>
              <a:t>metaphor</a:t>
            </a:r>
            <a:r>
              <a:rPr lang="en-US" sz="2000" dirty="0">
                <a:latin typeface="Times New Roman" pitchFamily="18" charset="0"/>
                <a:cs typeface="Times New Roman" pitchFamily="18" charset="0"/>
              </a:rPr>
              <a:t> “</a:t>
            </a:r>
            <a:r>
              <a:rPr lang="en-US" sz="2000" dirty="0">
                <a:solidFill>
                  <a:schemeClr val="accent1"/>
                </a:solidFill>
                <a:latin typeface="Times New Roman" pitchFamily="18" charset="0"/>
                <a:cs typeface="Times New Roman" pitchFamily="18" charset="0"/>
              </a:rPr>
              <a:t>to highlight the relationship between mother and daughter. This relationship encompasses, like Schumann’s music, two phases of the human experience. At times, these phases may appear to be contradictory, but, in fact, they are really two natural and complementary stages of life” </a:t>
            </a:r>
            <a:r>
              <a:rPr lang="en-US" sz="2000" dirty="0">
                <a:latin typeface="Times New Roman" pitchFamily="18" charset="0"/>
                <a:cs typeface="Times New Roman" pitchFamily="18" charset="0"/>
              </a:rPr>
              <a:t>(</a:t>
            </a:r>
            <a:r>
              <a:rPr lang="en-US" sz="2000" b="1" u="sng" dirty="0" err="1">
                <a:solidFill>
                  <a:srgbClr val="FF0000"/>
                </a:solidFill>
                <a:latin typeface="Times New Roman" pitchFamily="18" charset="0"/>
                <a:cs typeface="Times New Roman" pitchFamily="18" charset="0"/>
              </a:rPr>
              <a:t>Shen</a:t>
            </a:r>
            <a:r>
              <a:rPr lang="en-US" sz="2000" b="1" u="sng" dirty="0">
                <a:solidFill>
                  <a:srgbClr val="FF0000"/>
                </a:solidFill>
                <a:latin typeface="Times New Roman" pitchFamily="18" charset="0"/>
                <a:cs typeface="Times New Roman" pitchFamily="18" charset="0"/>
              </a:rPr>
              <a:t> 14</a:t>
            </a:r>
            <a:r>
              <a:rPr lang="en-US" sz="2000" dirty="0">
                <a:latin typeface="Times New Roman" pitchFamily="18" charset="0"/>
                <a:cs typeface="Times New Roman" pitchFamily="18" charset="0"/>
              </a:rPr>
              <a:t>). This perfectly is the case with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and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Initially, the struggle between </a:t>
            </a:r>
            <a:r>
              <a:rPr lang="en-US" sz="2000" dirty="0" err="1">
                <a:solidFill>
                  <a:srgbClr val="FF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and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is brought out at the beginning of the “</a:t>
            </a:r>
            <a:r>
              <a:rPr lang="en-US" sz="2000" dirty="0">
                <a:solidFill>
                  <a:srgbClr val="00B0F0"/>
                </a:solidFill>
                <a:latin typeface="Times New Roman" pitchFamily="18" charset="0"/>
                <a:cs typeface="Times New Roman" pitchFamily="18" charset="0"/>
              </a:rPr>
              <a:t>Two Kinds</a:t>
            </a:r>
            <a:r>
              <a:rPr lang="en-US" sz="2000" dirty="0">
                <a:latin typeface="Times New Roman" pitchFamily="18" charset="0"/>
                <a:cs typeface="Times New Roman" pitchFamily="18" charset="0"/>
              </a:rPr>
              <a:t>” chapter, but at the end of this chapter, their relationships become better. Interestingly, </a:t>
            </a:r>
            <a:r>
              <a:rPr lang="en-US" sz="2000" dirty="0">
                <a:solidFill>
                  <a:srgbClr val="FF0000"/>
                </a:solidFill>
                <a:latin typeface="Times New Roman" pitchFamily="18" charset="0"/>
                <a:cs typeface="Times New Roman" pitchFamily="18" charset="0"/>
              </a:rPr>
              <a:t>Jing-</a:t>
            </a:r>
            <a:r>
              <a:rPr lang="en-US" sz="2000" dirty="0" err="1">
                <a:solidFill>
                  <a:srgbClr val="FF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begins to see her mother in a new light. She has developed from a “Pleading Child” to a “Perfectly Contented,” although she is American, she is also Chinese. </a:t>
            </a:r>
            <a:r>
              <a:rPr lang="en-US" sz="2000" b="1" u="sng" dirty="0">
                <a:solidFill>
                  <a:srgbClr val="00B050"/>
                </a:solidFill>
                <a:latin typeface="Times New Roman" pitchFamily="18" charset="0"/>
                <a:cs typeface="Times New Roman" pitchFamily="18" charset="0"/>
              </a:rPr>
              <a:t>Therefore, she claims her Chinese heritage by obeying her mother who wants her to be successful in her life. As a consequence, Jing-</a:t>
            </a:r>
            <a:r>
              <a:rPr lang="en-US" sz="2000" b="1" u="sng" dirty="0" err="1">
                <a:solidFill>
                  <a:srgbClr val="00B050"/>
                </a:solidFill>
                <a:latin typeface="Times New Roman" pitchFamily="18" charset="0"/>
                <a:cs typeface="Times New Roman" pitchFamily="18" charset="0"/>
              </a:rPr>
              <a:t>mei</a:t>
            </a:r>
            <a:r>
              <a:rPr lang="en-US" sz="2000" b="1" u="sng" dirty="0">
                <a:solidFill>
                  <a:srgbClr val="00B050"/>
                </a:solidFill>
                <a:latin typeface="Times New Roman" pitchFamily="18" charset="0"/>
                <a:cs typeface="Times New Roman" pitchFamily="18" charset="0"/>
              </a:rPr>
              <a:t> articulates the fact that she loves belatedly the piano too much because it reminds her of her mother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Autofit/>
          </a:bodyPr>
          <a:lstStyle/>
          <a:p>
            <a:pPr algn="just"/>
            <a:br>
              <a:rPr lang="en-US" sz="2000" u="sng" dirty="0">
                <a:solidFill>
                  <a:srgbClr val="FF0000"/>
                </a:solidFill>
                <a:latin typeface="Times New Roman" pitchFamily="18" charset="0"/>
                <a:cs typeface="Times New Roman" pitchFamily="18" charset="0"/>
              </a:rPr>
            </a:br>
            <a:br>
              <a:rPr lang="en-US" sz="2000" u="sng" dirty="0">
                <a:solidFill>
                  <a:srgbClr val="FF0000"/>
                </a:solidFill>
                <a:latin typeface="Times New Roman" pitchFamily="18" charset="0"/>
                <a:cs typeface="Times New Roman" pitchFamily="18" charset="0"/>
              </a:rPr>
            </a:br>
            <a:br>
              <a:rPr lang="en-US" sz="2000" u="sng" dirty="0">
                <a:solidFill>
                  <a:srgbClr val="FF0000"/>
                </a:solidFill>
                <a:latin typeface="Times New Roman" pitchFamily="18" charset="0"/>
                <a:cs typeface="Times New Roman" pitchFamily="18" charset="0"/>
              </a:rPr>
            </a:br>
            <a:r>
              <a:rPr lang="en-US" sz="2000" u="sng" dirty="0">
                <a:solidFill>
                  <a:srgbClr val="FF0000"/>
                </a:solidFill>
                <a:latin typeface="Times New Roman" pitchFamily="18" charset="0"/>
                <a:cs typeface="Times New Roman" pitchFamily="18" charset="0"/>
              </a:rPr>
              <a:t>By learning her mother’s tragic story, Jing-</a:t>
            </a:r>
            <a:r>
              <a:rPr lang="en-US" sz="2000" u="sng" dirty="0" err="1">
                <a:solidFill>
                  <a:srgbClr val="FF0000"/>
                </a:solidFill>
                <a:latin typeface="Times New Roman" pitchFamily="18" charset="0"/>
                <a:cs typeface="Times New Roman" pitchFamily="18" charset="0"/>
              </a:rPr>
              <a:t>mei</a:t>
            </a:r>
            <a:r>
              <a:rPr lang="en-US" sz="2000" u="sng" dirty="0">
                <a:solidFill>
                  <a:srgbClr val="FF0000"/>
                </a:solidFill>
                <a:latin typeface="Times New Roman" pitchFamily="18" charset="0"/>
                <a:cs typeface="Times New Roman" pitchFamily="18" charset="0"/>
              </a:rPr>
              <a:t> becomes better equipped to restore her relationship with her mother. During this trip, her father explains the meaning of both her name and her mother’s name. </a:t>
            </a:r>
            <a:r>
              <a:rPr lang="en-US" sz="2000" u="sng" dirty="0">
                <a:latin typeface="Times New Roman" pitchFamily="18" charset="0"/>
                <a:cs typeface="Times New Roman" pitchFamily="18" charset="0"/>
              </a:rPr>
              <a:t>Concerning her name</a:t>
            </a:r>
            <a:r>
              <a:rPr lang="en-US" sz="2000" dirty="0">
                <a:latin typeface="Times New Roman" pitchFamily="18" charset="0"/>
                <a:cs typeface="Times New Roman" pitchFamily="18" charset="0"/>
              </a:rPr>
              <a:t>, “</a:t>
            </a:r>
            <a:r>
              <a:rPr lang="en-US" sz="2000" b="1" u="sng" dirty="0">
                <a:latin typeface="Times New Roman" pitchFamily="18" charset="0"/>
                <a:cs typeface="Times New Roman" pitchFamily="18" charset="0"/>
              </a:rPr>
              <a:t>Jing</a:t>
            </a:r>
            <a:r>
              <a:rPr lang="en-US" sz="2000" dirty="0">
                <a:latin typeface="Times New Roman" pitchFamily="18" charset="0"/>
                <a:cs typeface="Times New Roman" pitchFamily="18" charset="0"/>
              </a:rPr>
              <a:t>” means “</a:t>
            </a:r>
            <a:r>
              <a:rPr lang="en-US" sz="2000" b="1" u="sng" dirty="0">
                <a:latin typeface="Times New Roman" pitchFamily="18" charset="0"/>
                <a:cs typeface="Times New Roman" pitchFamily="18" charset="0"/>
              </a:rPr>
              <a:t>pure essence</a:t>
            </a:r>
            <a:r>
              <a:rPr lang="en-US" sz="2000" dirty="0">
                <a:latin typeface="Times New Roman" pitchFamily="18" charset="0"/>
                <a:cs typeface="Times New Roman" pitchFamily="18" charset="0"/>
              </a:rPr>
              <a:t>”, “</a:t>
            </a:r>
            <a:r>
              <a:rPr lang="en-US" sz="2000" b="1" u="sng" dirty="0" err="1">
                <a:latin typeface="Times New Roman" pitchFamily="18" charset="0"/>
                <a:cs typeface="Times New Roman" pitchFamily="18" charset="0"/>
              </a:rPr>
              <a:t>mei</a:t>
            </a:r>
            <a:r>
              <a:rPr lang="en-US" sz="2000" dirty="0">
                <a:latin typeface="Times New Roman" pitchFamily="18" charset="0"/>
                <a:cs typeface="Times New Roman" pitchFamily="18" charset="0"/>
              </a:rPr>
              <a:t>” means “</a:t>
            </a:r>
            <a:r>
              <a:rPr lang="en-US" sz="2000" b="1" u="sng" dirty="0">
                <a:latin typeface="Times New Roman" pitchFamily="18" charset="0"/>
                <a:cs typeface="Times New Roman" pitchFamily="18" charset="0"/>
              </a:rPr>
              <a:t>younger sister</a:t>
            </a:r>
            <a:r>
              <a:rPr lang="en-US" sz="2000" dirty="0">
                <a:latin typeface="Times New Roman" pitchFamily="18" charset="0"/>
                <a:cs typeface="Times New Roman" pitchFamily="18" charset="0"/>
              </a:rPr>
              <a:t>”. </a:t>
            </a:r>
            <a:r>
              <a:rPr lang="en-US" sz="2000" dirty="0" err="1">
                <a:solidFill>
                  <a:srgbClr val="00B0F0"/>
                </a:solidFill>
                <a:latin typeface="Times New Roman" pitchFamily="18" charset="0"/>
                <a:cs typeface="Times New Roman" pitchFamily="18" charset="0"/>
              </a:rPr>
              <a:t>Suyuan</a:t>
            </a:r>
            <a:r>
              <a:rPr lang="en-US" sz="2000" dirty="0" err="1">
                <a:latin typeface="Times New Roman" pitchFamily="18" charset="0"/>
                <a:cs typeface="Times New Roman" pitchFamily="18" charset="0"/>
              </a:rPr>
              <a:t>’s</a:t>
            </a:r>
            <a:r>
              <a:rPr lang="en-US" sz="2000" dirty="0">
                <a:latin typeface="Times New Roman" pitchFamily="18" charset="0"/>
                <a:cs typeface="Times New Roman" pitchFamily="18" charset="0"/>
              </a:rPr>
              <a:t> name means “</a:t>
            </a:r>
            <a:r>
              <a:rPr lang="en-US" sz="2000" b="1" u="sng" dirty="0">
                <a:latin typeface="Times New Roman" pitchFamily="18" charset="0"/>
                <a:cs typeface="Times New Roman" pitchFamily="18" charset="0"/>
              </a:rPr>
              <a:t>long -cherished wish</a:t>
            </a:r>
            <a:r>
              <a:rPr lang="en-US" sz="2000" dirty="0">
                <a:latin typeface="Times New Roman" pitchFamily="18" charset="0"/>
                <a:cs typeface="Times New Roman" pitchFamily="18" charset="0"/>
              </a:rPr>
              <a:t>”. Now, </a:t>
            </a:r>
            <a:r>
              <a:rPr lang="en-US" sz="2000" dirty="0">
                <a:solidFill>
                  <a:srgbClr val="00B0F0"/>
                </a:solidFill>
                <a:latin typeface="Times New Roman" pitchFamily="18" charset="0"/>
                <a:cs typeface="Times New Roman" pitchFamily="18" charset="0"/>
              </a:rPr>
              <a:t>Jing-</a:t>
            </a:r>
            <a:r>
              <a:rPr lang="en-US" sz="2000" dirty="0" err="1">
                <a:solidFill>
                  <a:srgbClr val="00B0F0"/>
                </a:solidFill>
                <a:latin typeface="Times New Roman" pitchFamily="18" charset="0"/>
                <a:cs typeface="Times New Roman" pitchFamily="18" charset="0"/>
              </a:rPr>
              <a:t>mei</a:t>
            </a:r>
            <a:r>
              <a:rPr lang="en-US" sz="2000" dirty="0">
                <a:latin typeface="Times New Roman" pitchFamily="18" charset="0"/>
                <a:cs typeface="Times New Roman" pitchFamily="18" charset="0"/>
              </a:rPr>
              <a:t> comes to understand her mother’s wish is to be “</a:t>
            </a:r>
            <a:r>
              <a:rPr lang="en-US" sz="2000" dirty="0">
                <a:solidFill>
                  <a:srgbClr val="00B050"/>
                </a:solidFill>
                <a:latin typeface="Times New Roman" pitchFamily="18" charset="0"/>
                <a:cs typeface="Times New Roman" pitchFamily="18" charset="0"/>
              </a:rPr>
              <a:t>the younger sister who was supposed to be the essence of the others” </a:t>
            </a:r>
            <a:r>
              <a:rPr lang="en-US" sz="2000" dirty="0">
                <a:latin typeface="Times New Roman" pitchFamily="18" charset="0"/>
                <a:cs typeface="Times New Roman" pitchFamily="18" charset="0"/>
              </a:rPr>
              <a:t>as her full name means. What Tan here means by ‘others’ is Jing-</a:t>
            </a:r>
            <a:r>
              <a:rPr lang="en-US" sz="2000" dirty="0" err="1">
                <a:latin typeface="Times New Roman" pitchFamily="18" charset="0"/>
                <a:cs typeface="Times New Roman" pitchFamily="18" charset="0"/>
              </a:rPr>
              <a:t>mei’s</a:t>
            </a:r>
            <a:r>
              <a:rPr lang="en-US" sz="2000" dirty="0">
                <a:latin typeface="Times New Roman" pitchFamily="18" charset="0"/>
                <a:cs typeface="Times New Roman" pitchFamily="18" charset="0"/>
              </a:rPr>
              <a:t> other two sisters. After learning the connotation of these names, she feels sorrowful </a:t>
            </a:r>
            <a:r>
              <a:rPr lang="en-US" sz="2000" dirty="0">
                <a:solidFill>
                  <a:srgbClr val="7030A0"/>
                </a:solidFill>
                <a:latin typeface="Times New Roman" pitchFamily="18" charset="0"/>
                <a:cs typeface="Times New Roman" pitchFamily="18" charset="0"/>
              </a:rPr>
              <a:t>“I feed myself with the old grief, wondering how disappointed my mother must have been” </a:t>
            </a:r>
            <a:r>
              <a:rPr lang="en-US" sz="2000" dirty="0">
                <a:latin typeface="Times New Roman" pitchFamily="18" charset="0"/>
                <a:cs typeface="Times New Roman" pitchFamily="18" charset="0"/>
              </a:rPr>
              <a:t>(</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281</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524000"/>
          </a:xfrm>
        </p:spPr>
        <p:txBody>
          <a:bodyPr>
            <a:noAutofit/>
          </a:bodyPr>
          <a:lstStyle/>
          <a:p>
            <a:pPr algn="just"/>
            <a:r>
              <a:rPr lang="en-US" sz="2400" b="1" u="sng" dirty="0">
                <a:latin typeface="Times New Roman" pitchFamily="18" charset="0"/>
                <a:cs typeface="Times New Roman" pitchFamily="18" charset="0"/>
              </a:rPr>
              <a:t> </a:t>
            </a:r>
            <a:r>
              <a:rPr lang="en-US" sz="2400" b="1" u="sng" dirty="0">
                <a:solidFill>
                  <a:srgbClr val="FF0000"/>
                </a:solidFill>
                <a:latin typeface="Times New Roman" pitchFamily="18" charset="0"/>
                <a:cs typeface="Times New Roman" pitchFamily="18" charset="0"/>
              </a:rPr>
              <a:t>Now, with a new consciousness, Jing-</a:t>
            </a:r>
            <a:r>
              <a:rPr lang="en-US" sz="2400" b="1" u="sng" dirty="0" err="1">
                <a:solidFill>
                  <a:srgbClr val="FF0000"/>
                </a:solidFill>
                <a:latin typeface="Times New Roman" pitchFamily="18" charset="0"/>
                <a:cs typeface="Times New Roman" pitchFamily="18" charset="0"/>
              </a:rPr>
              <a:t>mei</a:t>
            </a:r>
            <a:r>
              <a:rPr lang="en-US" sz="2400" b="1" u="sng" dirty="0">
                <a:solidFill>
                  <a:srgbClr val="FF0000"/>
                </a:solidFill>
                <a:latin typeface="Times New Roman" pitchFamily="18" charset="0"/>
                <a:cs typeface="Times New Roman" pitchFamily="18" charset="0"/>
              </a:rPr>
              <a:t> begins to see her mother in a new light. That is to say that Jing-</a:t>
            </a:r>
            <a:r>
              <a:rPr lang="en-US" sz="2400" b="1" u="sng" dirty="0" err="1">
                <a:solidFill>
                  <a:srgbClr val="FF0000"/>
                </a:solidFill>
                <a:latin typeface="Times New Roman" pitchFamily="18" charset="0"/>
                <a:cs typeface="Times New Roman" pitchFamily="18" charset="0"/>
              </a:rPr>
              <a:t>mei</a:t>
            </a:r>
            <a:r>
              <a:rPr lang="en-US" sz="2400" b="1" u="sng" dirty="0">
                <a:solidFill>
                  <a:srgbClr val="FF0000"/>
                </a:solidFill>
                <a:latin typeface="Times New Roman" pitchFamily="18" charset="0"/>
                <a:cs typeface="Times New Roman" pitchFamily="18" charset="0"/>
              </a:rPr>
              <a:t> finds her Chinese identity and renewed sense of her dead mother through</a:t>
            </a:r>
            <a:r>
              <a:rPr lang="en-US" sz="2400" b="1" u="sng" dirty="0">
                <a:latin typeface="Times New Roman" pitchFamily="18" charset="0"/>
                <a:cs typeface="Times New Roman" pitchFamily="18" charset="0"/>
              </a:rPr>
              <a:t> two situations, one is </a:t>
            </a:r>
            <a:r>
              <a:rPr lang="en-US" sz="2400" b="1" u="sng" dirty="0">
                <a:solidFill>
                  <a:srgbClr val="0070C0"/>
                </a:solidFill>
                <a:latin typeface="Times New Roman" pitchFamily="18" charset="0"/>
                <a:cs typeface="Times New Roman" pitchFamily="18" charset="0"/>
              </a:rPr>
              <a:t>physical</a:t>
            </a:r>
            <a:r>
              <a:rPr lang="en-US" sz="2400" b="1" u="sng" dirty="0">
                <a:latin typeface="Times New Roman" pitchFamily="18" charset="0"/>
                <a:cs typeface="Times New Roman" pitchFamily="18" charset="0"/>
              </a:rPr>
              <a:t> and the second is </a:t>
            </a:r>
            <a:r>
              <a:rPr lang="en-US" sz="2400" b="1" u="sng" dirty="0">
                <a:solidFill>
                  <a:srgbClr val="0070C0"/>
                </a:solidFill>
                <a:latin typeface="Times New Roman" pitchFamily="18" charset="0"/>
                <a:cs typeface="Times New Roman" pitchFamily="18" charset="0"/>
              </a:rPr>
              <a:t>emotional</a:t>
            </a:r>
            <a:r>
              <a:rPr lang="en-US" sz="2400" b="1" u="sng" dirty="0">
                <a:latin typeface="Times New Roman" pitchFamily="18" charset="0"/>
                <a:cs typeface="Times New Roman" pitchFamily="18" charset="0"/>
              </a:rPr>
              <a:t>. </a:t>
            </a:r>
            <a:r>
              <a:rPr lang="en-US" sz="2400" b="1" dirty="0">
                <a:latin typeface="Times New Roman" pitchFamily="18" charset="0"/>
                <a:cs typeface="Times New Roman" pitchFamily="18" charset="0"/>
              </a:rPr>
              <a:t>Tan can explain the emotional situation when Jing-</a:t>
            </a:r>
            <a:r>
              <a:rPr lang="en-US" sz="2400" b="1" dirty="0" err="1">
                <a:latin typeface="Times New Roman" pitchFamily="18" charset="0"/>
                <a:cs typeface="Times New Roman" pitchFamily="18" charset="0"/>
              </a:rPr>
              <a:t>mei</a:t>
            </a:r>
            <a:r>
              <a:rPr lang="en-US" sz="2400" b="1" dirty="0">
                <a:latin typeface="Times New Roman" pitchFamily="18" charset="0"/>
                <a:cs typeface="Times New Roman" pitchFamily="18" charset="0"/>
              </a:rPr>
              <a:t> meets her Chinese half-sisters</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a:solidFill>
                  <a:srgbClr val="0070C0"/>
                </a:solidFill>
                <a:latin typeface="Times New Roman" pitchFamily="18" charset="0"/>
                <a:cs typeface="Times New Roman" pitchFamily="18" charset="0"/>
              </a:rPr>
              <a:t>And then I see her. Her short hair. Her small body and now I see her again, two of her waving… As soon as I get beyond the gate, we run toward each other, all three of us embracing all hesitations and expectations forgotten. </a:t>
            </a:r>
            <a:br>
              <a:rPr lang="en-US" sz="2400" dirty="0">
                <a:solidFill>
                  <a:srgbClr val="0070C0"/>
                </a:solidFill>
                <a:latin typeface="Times New Roman" pitchFamily="18" charset="0"/>
                <a:cs typeface="Times New Roman" pitchFamily="18" charset="0"/>
              </a:rPr>
            </a:br>
            <a:r>
              <a:rPr lang="en-US" sz="2400" dirty="0">
                <a:solidFill>
                  <a:srgbClr val="7030A0"/>
                </a:solidFill>
                <a:latin typeface="Times New Roman" pitchFamily="18" charset="0"/>
                <a:cs typeface="Times New Roman" pitchFamily="18" charset="0"/>
              </a:rPr>
              <a:t>“</a:t>
            </a:r>
            <a:r>
              <a:rPr lang="en-US" sz="2400" b="1" u="sng" dirty="0">
                <a:solidFill>
                  <a:srgbClr val="7030A0"/>
                </a:solidFill>
                <a:latin typeface="Times New Roman" pitchFamily="18" charset="0"/>
                <a:cs typeface="Times New Roman" pitchFamily="18" charset="0"/>
              </a:rPr>
              <a:t>Mama, Mama</a:t>
            </a:r>
            <a:r>
              <a:rPr lang="en-US" sz="2400" dirty="0">
                <a:solidFill>
                  <a:srgbClr val="7030A0"/>
                </a:solidFill>
                <a:latin typeface="Times New Roman" pitchFamily="18" charset="0"/>
                <a:cs typeface="Times New Roman" pitchFamily="18" charset="0"/>
              </a:rPr>
              <a:t>,” we all murmur, as if she is among us… I look at their face again and I see no trace of my mother in them. Yet they still look familiar. And now I also see what part of me is Chinese. It is so obvious. It is my family. It is in our blood. After all these years, it can finally be let go. </a:t>
            </a:r>
            <a:br>
              <a:rPr lang="en-US" sz="2400" dirty="0">
                <a:solidFill>
                  <a:srgbClr val="0070C0"/>
                </a:solidFill>
                <a:latin typeface="Times New Roman" pitchFamily="18" charset="0"/>
                <a:cs typeface="Times New Roman" pitchFamily="18" charset="0"/>
              </a:rPr>
            </a:br>
            <a:r>
              <a:rPr lang="en-US" sz="2400" dirty="0">
                <a:latin typeface="Times New Roman" pitchFamily="18" charset="0"/>
                <a:cs typeface="Times New Roman" pitchFamily="18" charset="0"/>
              </a:rPr>
              <a:t>(</a:t>
            </a:r>
            <a:r>
              <a:rPr lang="en-US" sz="2400" b="1" i="1" dirty="0">
                <a:solidFill>
                  <a:srgbClr val="FF0000"/>
                </a:solidFill>
                <a:latin typeface="Times New Roman" pitchFamily="18" charset="0"/>
                <a:cs typeface="Times New Roman" pitchFamily="18" charset="0"/>
              </a:rPr>
              <a:t>JLC</a:t>
            </a:r>
            <a:r>
              <a:rPr lang="en-US" sz="2400" b="1" dirty="0">
                <a:solidFill>
                  <a:srgbClr val="FF0000"/>
                </a:solidFill>
                <a:latin typeface="Times New Roman" pitchFamily="18" charset="0"/>
                <a:cs typeface="Times New Roman" pitchFamily="18" charset="0"/>
              </a:rPr>
              <a:t> 287-88</a:t>
            </a:r>
            <a:r>
              <a:rPr lang="en-US" sz="2400" dirty="0">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r>
              <a:rPr lang="en-US" sz="2000" b="1" dirty="0">
                <a:latin typeface="Times New Roman" pitchFamily="18" charset="0"/>
                <a:cs typeface="Times New Roman" pitchFamily="18" charset="0"/>
              </a:rPr>
              <a:t> Further, when </a:t>
            </a:r>
            <a:r>
              <a:rPr lang="en-US" sz="2000" b="1" dirty="0">
                <a:solidFill>
                  <a:srgbClr val="FF0000"/>
                </a:solidFill>
                <a:latin typeface="Times New Roman" pitchFamily="18" charset="0"/>
                <a:cs typeface="Times New Roman" pitchFamily="18" charset="0"/>
              </a:rPr>
              <a:t>Jing-</a:t>
            </a:r>
            <a:r>
              <a:rPr lang="en-US" sz="2000" b="1" dirty="0" err="1">
                <a:solidFill>
                  <a:srgbClr val="FF0000"/>
                </a:solidFill>
                <a:latin typeface="Times New Roman" pitchFamily="18" charset="0"/>
                <a:cs typeface="Times New Roman" pitchFamily="18" charset="0"/>
              </a:rPr>
              <a:t>mei</a:t>
            </a:r>
            <a:r>
              <a:rPr lang="en-US" sz="2000" b="1" dirty="0">
                <a:latin typeface="Times New Roman" pitchFamily="18" charset="0"/>
                <a:cs typeface="Times New Roman" pitchFamily="18" charset="0"/>
              </a:rPr>
              <a:t> arrives in </a:t>
            </a:r>
            <a:r>
              <a:rPr lang="en-US" sz="2000" b="1" dirty="0">
                <a:solidFill>
                  <a:srgbClr val="0070C0"/>
                </a:solidFill>
                <a:latin typeface="Times New Roman" pitchFamily="18" charset="0"/>
                <a:cs typeface="Times New Roman" pitchFamily="18" charset="0"/>
              </a:rPr>
              <a:t>China</a:t>
            </a:r>
            <a:r>
              <a:rPr lang="en-US" sz="2000" b="1" dirty="0">
                <a:latin typeface="Times New Roman" pitchFamily="18" charset="0"/>
                <a:cs typeface="Times New Roman" pitchFamily="18" charset="0"/>
              </a:rPr>
              <a:t>, she feels that she is </a:t>
            </a:r>
            <a:r>
              <a:rPr lang="en-US" sz="2000" b="1" dirty="0">
                <a:solidFill>
                  <a:srgbClr val="00B050"/>
                </a:solidFill>
                <a:latin typeface="Times New Roman" pitchFamily="18" charset="0"/>
                <a:cs typeface="Times New Roman" pitchFamily="18" charset="0"/>
              </a:rPr>
              <a:t>“becoming Chinese</a:t>
            </a:r>
            <a:r>
              <a:rPr lang="en-US" sz="2000" b="1" dirty="0">
                <a:latin typeface="Times New Roman" pitchFamily="18" charset="0"/>
                <a:cs typeface="Times New Roman" pitchFamily="18" charset="0"/>
              </a:rPr>
              <a:t>” (</a:t>
            </a:r>
            <a:r>
              <a:rPr lang="en-US" sz="2000" b="1" i="1" dirty="0">
                <a:solidFill>
                  <a:srgbClr val="FF0000"/>
                </a:solidFill>
                <a:latin typeface="Times New Roman" pitchFamily="18" charset="0"/>
                <a:cs typeface="Times New Roman" pitchFamily="18" charset="0"/>
              </a:rPr>
              <a:t>JLC</a:t>
            </a:r>
            <a:r>
              <a:rPr lang="en-US" sz="2000" b="1" dirty="0">
                <a:solidFill>
                  <a:srgbClr val="FF0000"/>
                </a:solidFill>
                <a:latin typeface="Times New Roman" pitchFamily="18" charset="0"/>
                <a:cs typeface="Times New Roman" pitchFamily="18" charset="0"/>
              </a:rPr>
              <a:t> 267</a:t>
            </a:r>
            <a:r>
              <a:rPr lang="en-US" sz="2000" b="1" dirty="0">
                <a:latin typeface="Times New Roman" pitchFamily="18" charset="0"/>
                <a:cs typeface="Times New Roman" pitchFamily="18" charset="0"/>
              </a:rPr>
              <a:t>). Earlier, she remembers her full rejection of anything Chinese. This is related to the </a:t>
            </a:r>
            <a:r>
              <a:rPr lang="en-US" sz="2000" b="1" dirty="0">
                <a:solidFill>
                  <a:schemeClr val="accent1"/>
                </a:solidFill>
                <a:latin typeface="Times New Roman" pitchFamily="18" charset="0"/>
                <a:cs typeface="Times New Roman" pitchFamily="18" charset="0"/>
              </a:rPr>
              <a:t>personality development theory </a:t>
            </a:r>
            <a:r>
              <a:rPr lang="en-US" sz="2000" b="1" dirty="0">
                <a:latin typeface="Times New Roman" pitchFamily="18" charset="0"/>
                <a:cs typeface="Times New Roman" pitchFamily="18" charset="0"/>
              </a:rPr>
              <a:t>which suggests that </a:t>
            </a:r>
            <a:r>
              <a:rPr lang="en-US" sz="2000" b="1" dirty="0">
                <a:solidFill>
                  <a:srgbClr val="FF0000"/>
                </a:solidFill>
                <a:latin typeface="Times New Roman" pitchFamily="18" charset="0"/>
                <a:cs typeface="Times New Roman" pitchFamily="18" charset="0"/>
              </a:rPr>
              <a:t>teenagers behave in a way that is characterized as </a:t>
            </a:r>
            <a:r>
              <a:rPr lang="en-US" sz="2000" b="1" dirty="0" err="1">
                <a:solidFill>
                  <a:srgbClr val="C00000"/>
                </a:solidFill>
                <a:latin typeface="Times New Roman" pitchFamily="18" charset="0"/>
                <a:cs typeface="Times New Roman" pitchFamily="18" charset="0"/>
              </a:rPr>
              <a:t>totalism</a:t>
            </a:r>
            <a:r>
              <a:rPr lang="en-US" sz="2000" b="1" dirty="0">
                <a:solidFill>
                  <a:srgbClr val="FF0000"/>
                </a:solidFill>
                <a:latin typeface="Times New Roman" pitchFamily="18" charset="0"/>
                <a:cs typeface="Times New Roman" pitchFamily="18" charset="0"/>
              </a:rPr>
              <a:t>. This means that there is “</a:t>
            </a:r>
            <a:r>
              <a:rPr lang="en-US" sz="2000" b="1" dirty="0">
                <a:solidFill>
                  <a:schemeClr val="accent1"/>
                </a:solidFill>
                <a:latin typeface="Times New Roman" pitchFamily="18" charset="0"/>
                <a:cs typeface="Times New Roman" pitchFamily="18" charset="0"/>
              </a:rPr>
              <a:t>a setting of absolute boundaries in one’s values, beliefs and interpersonal relationships</a:t>
            </a:r>
            <a:r>
              <a:rPr lang="en-US" sz="2000" b="1" dirty="0">
                <a:solidFill>
                  <a:srgbClr val="FF0000"/>
                </a:solidFill>
                <a:latin typeface="Times New Roman" pitchFamily="18" charset="0"/>
                <a:cs typeface="Times New Roman" pitchFamily="18" charset="0"/>
              </a:rPr>
              <a:t>” </a:t>
            </a:r>
            <a:r>
              <a:rPr lang="en-US" sz="2000" b="1" dirty="0">
                <a:latin typeface="Times New Roman" pitchFamily="18" charset="0"/>
                <a:cs typeface="Times New Roman" pitchFamily="18" charset="0"/>
              </a:rPr>
              <a:t>(</a:t>
            </a:r>
            <a:r>
              <a:rPr lang="en-US" sz="2000" b="1" dirty="0" err="1">
                <a:solidFill>
                  <a:srgbClr val="FF0000"/>
                </a:solidFill>
                <a:latin typeface="Times New Roman" pitchFamily="18" charset="0"/>
                <a:cs typeface="Times New Roman" pitchFamily="18" charset="0"/>
              </a:rPr>
              <a:t>qtd</a:t>
            </a:r>
            <a:r>
              <a:rPr lang="en-US" sz="2000" b="1" dirty="0">
                <a:solidFill>
                  <a:srgbClr val="FF0000"/>
                </a:solidFill>
                <a:latin typeface="Times New Roman" pitchFamily="18" charset="0"/>
                <a:cs typeface="Times New Roman" pitchFamily="18" charset="0"/>
              </a:rPr>
              <a:t> in </a:t>
            </a:r>
            <a:r>
              <a:rPr lang="en-US" sz="2000" b="1" dirty="0" err="1">
                <a:solidFill>
                  <a:srgbClr val="FF0000"/>
                </a:solidFill>
                <a:latin typeface="Times New Roman" pitchFamily="18" charset="0"/>
                <a:cs typeface="Times New Roman" pitchFamily="18" charset="0"/>
              </a:rPr>
              <a:t>Ryckman</a:t>
            </a:r>
            <a:r>
              <a:rPr lang="en-US" sz="2000" b="1" dirty="0">
                <a:solidFill>
                  <a:srgbClr val="FF0000"/>
                </a:solidFill>
                <a:latin typeface="Times New Roman" pitchFamily="18" charset="0"/>
                <a:cs typeface="Times New Roman" pitchFamily="18" charset="0"/>
              </a:rPr>
              <a:t> 186</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During her </a:t>
            </a:r>
            <a:r>
              <a:rPr lang="en-US" sz="2000" dirty="0">
                <a:solidFill>
                  <a:srgbClr val="00B050"/>
                </a:solidFill>
                <a:latin typeface="Times New Roman" pitchFamily="18" charset="0"/>
                <a:cs typeface="Times New Roman" pitchFamily="18" charset="0"/>
              </a:rPr>
              <a:t>adolescence</a:t>
            </a:r>
            <a:r>
              <a:rPr lang="en-US" sz="2000" dirty="0">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Jing-</a:t>
            </a:r>
            <a:r>
              <a:rPr lang="en-US" sz="2000" dirty="0" err="1">
                <a:solidFill>
                  <a:srgbClr val="C00000"/>
                </a:solidFill>
                <a:latin typeface="Times New Roman" pitchFamily="18" charset="0"/>
                <a:cs typeface="Times New Roman" pitchFamily="18" charset="0"/>
              </a:rPr>
              <a:t>mei</a:t>
            </a:r>
            <a:r>
              <a:rPr lang="en-US" sz="2000" dirty="0">
                <a:latin typeface="Times New Roman" pitchFamily="18" charset="0"/>
                <a:cs typeface="Times New Roman" pitchFamily="18" charset="0"/>
              </a:rPr>
              <a:t> believes that anything </a:t>
            </a:r>
            <a:r>
              <a:rPr lang="en-US" sz="2000" b="1" dirty="0">
                <a:latin typeface="Times New Roman" pitchFamily="18" charset="0"/>
                <a:cs typeface="Times New Roman" pitchFamily="18" charset="0"/>
              </a:rPr>
              <a:t>American</a:t>
            </a:r>
            <a:r>
              <a:rPr lang="en-US" sz="2000" dirty="0">
                <a:latin typeface="Times New Roman" pitchFamily="18" charset="0"/>
                <a:cs typeface="Times New Roman" pitchFamily="18" charset="0"/>
              </a:rPr>
              <a:t> is better. Jing-</a:t>
            </a:r>
            <a:r>
              <a:rPr lang="en-US" sz="2000" dirty="0" err="1">
                <a:latin typeface="Times New Roman" pitchFamily="18" charset="0"/>
                <a:cs typeface="Times New Roman" pitchFamily="18" charset="0"/>
              </a:rPr>
              <a:t>mei’s</a:t>
            </a:r>
            <a:r>
              <a:rPr lang="en-US" sz="2000" dirty="0">
                <a:latin typeface="Times New Roman" pitchFamily="18" charset="0"/>
                <a:cs typeface="Times New Roman" pitchFamily="18" charset="0"/>
              </a:rPr>
              <a:t> cynical remark concerning anything </a:t>
            </a:r>
            <a:r>
              <a:rPr lang="en-US" sz="2000" b="1" dirty="0">
                <a:latin typeface="Times New Roman" pitchFamily="18" charset="0"/>
                <a:cs typeface="Times New Roman" pitchFamily="18" charset="0"/>
              </a:rPr>
              <a:t>Chinese</a:t>
            </a:r>
            <a:r>
              <a:rPr lang="en-US" sz="2000" dirty="0">
                <a:latin typeface="Times New Roman" pitchFamily="18" charset="0"/>
                <a:cs typeface="Times New Roman" pitchFamily="18" charset="0"/>
              </a:rPr>
              <a:t> is evident in </a:t>
            </a:r>
            <a:r>
              <a:rPr lang="en-US" sz="2000" dirty="0">
                <a:solidFill>
                  <a:srgbClr val="FF0000"/>
                </a:solidFill>
                <a:latin typeface="Times New Roman" pitchFamily="18" charset="0"/>
                <a:cs typeface="Times New Roman" pitchFamily="18" charset="0"/>
              </a:rPr>
              <a:t>“A Pair of Tickets” chapter</a:t>
            </a:r>
            <a:r>
              <a:rPr lang="en-US" sz="2000" dirty="0">
                <a:latin typeface="Times New Roman" pitchFamily="18" charset="0"/>
                <a:cs typeface="Times New Roman" pitchFamily="18" charset="0"/>
              </a:rPr>
              <a:t>. When </a:t>
            </a:r>
            <a:r>
              <a:rPr lang="en-US" sz="2000" dirty="0" err="1">
                <a:solidFill>
                  <a:srgbClr val="C00000"/>
                </a:solidFill>
                <a:latin typeface="Times New Roman" pitchFamily="18" charset="0"/>
                <a:cs typeface="Times New Roman" pitchFamily="18" charset="0"/>
              </a:rPr>
              <a:t>Suyuan</a:t>
            </a:r>
            <a:r>
              <a:rPr lang="en-US" sz="2000" dirty="0">
                <a:latin typeface="Times New Roman" pitchFamily="18" charset="0"/>
                <a:cs typeface="Times New Roman" pitchFamily="18" charset="0"/>
              </a:rPr>
              <a:t> tells </a:t>
            </a:r>
            <a:r>
              <a:rPr lang="en-US" sz="2000" dirty="0">
                <a:solidFill>
                  <a:srgbClr val="C00000"/>
                </a:solidFill>
                <a:latin typeface="Times New Roman" pitchFamily="18" charset="0"/>
                <a:cs typeface="Times New Roman" pitchFamily="18" charset="0"/>
              </a:rPr>
              <a:t>Jing-</a:t>
            </a:r>
            <a:r>
              <a:rPr lang="en-US" sz="2000" dirty="0" err="1">
                <a:solidFill>
                  <a:srgbClr val="C00000"/>
                </a:solidFill>
                <a:latin typeface="Times New Roman" pitchFamily="18" charset="0"/>
                <a:cs typeface="Times New Roman" pitchFamily="18" charset="0"/>
              </a:rPr>
              <a:t>mei</a:t>
            </a:r>
            <a:r>
              <a:rPr lang="en-US" sz="2000" dirty="0">
                <a:solidFill>
                  <a:srgbClr val="C00000"/>
                </a:solidFill>
                <a:latin typeface="Times New Roman" pitchFamily="18" charset="0"/>
                <a:cs typeface="Times New Roman" pitchFamily="18" charset="0"/>
              </a:rPr>
              <a:t> </a:t>
            </a:r>
            <a:r>
              <a:rPr lang="en-US" sz="2000" dirty="0">
                <a:solidFill>
                  <a:srgbClr val="0070C0"/>
                </a:solidFill>
                <a:latin typeface="Times New Roman" pitchFamily="18" charset="0"/>
                <a:cs typeface="Times New Roman" pitchFamily="18" charset="0"/>
              </a:rPr>
              <a:t>“[Chinese] is in your blood,” </a:t>
            </a:r>
            <a:r>
              <a:rPr lang="en-US" sz="2000" dirty="0">
                <a:latin typeface="Times New Roman" pitchFamily="18" charset="0"/>
                <a:cs typeface="Times New Roman" pitchFamily="18" charset="0"/>
              </a:rPr>
              <a:t>Jing-</a:t>
            </a:r>
            <a:r>
              <a:rPr lang="en-US" sz="2000" dirty="0" err="1">
                <a:latin typeface="Times New Roman" pitchFamily="18" charset="0"/>
                <a:cs typeface="Times New Roman" pitchFamily="18" charset="0"/>
              </a:rPr>
              <a:t>mei</a:t>
            </a:r>
            <a:r>
              <a:rPr lang="en-US" sz="2000" dirty="0">
                <a:latin typeface="Times New Roman" pitchFamily="18" charset="0"/>
                <a:cs typeface="Times New Roman" pitchFamily="18" charset="0"/>
              </a:rPr>
              <a:t> seems to be more upset to have heard these words from her mother.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TotalTime>
  <Words>1593</Words>
  <Application>Microsoft Office PowerPoint</Application>
  <PresentationFormat>On-screen Show (4:3)</PresentationFormat>
  <Paragraphs>20</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Black</vt:lpstr>
      <vt:lpstr>Calibri</vt:lpstr>
      <vt:lpstr>Times New Roman</vt:lpstr>
      <vt:lpstr>Office Theme</vt:lpstr>
      <vt:lpstr> Dept. of English Language 4th Grade (Lecture No. (6 Faculty of Arts Course Title Twentieth century novel and prose   Instructor’s Name: Sahar Amal </vt:lpstr>
      <vt:lpstr>Chapter three: mothering as a transition in Amy Tan’s The Joy Luck Club</vt:lpstr>
      <vt:lpstr>    Suyuan Woo and Jing Mei  Furthermore, Jing-mei, who earlier resents her mother’s determination from calling her a Chinese Shirley temple to forcing her to play the piano, now refuses not only to play anymore, but also decides not to listen to her mother “And then I decided. I didn’t have to do what my mother said anymore. I wasn’t her slave. This wasn’t China. I had listened to her before and look what happened” (JLC 141). Jing-mei has the impression that since she lives in America, not in China, she is free to choose what she wants to be. Thus, Jing-mei rejects the Chinese culture which is bound by strict traditions. She also believes that she is not Chinese at all and this annoys Suyuan greatly. The ensuing struggle between Suyuan and Jing-mei demonstrates how stubborn Jing-mei is, that is to say, her strong will not to bend to her mother’s wish continues:</vt:lpstr>
      <vt:lpstr>      Jing-mei : I’ ll never be the kind of daughter you want me to be! Suyuan: only two kinds of daughters, she shouted in Chinese. Those who are obedient and those who follow their own mind! Only one kind of daughter can live in this house. Obedient daughter. (JLC 142)  Here, when Suyuan requests Jing-mei to be “obedient” which does not conform to the American culture, Jing-mei is filled with rage declaring that “then I wish I wasn’t your daughter… then I wish I’d never been born!... I wish I were dead! Like them” (JLC 142). The pronoun “them” refers to her half-sisters whom her mother left in China, and Jing-mei does not know what has happened to them. This is a method of protecting herself because writing these words makes Jing-mei not only feel a sense of freedom, but also asserts her desire to hurt her mother as much as her mother hurts her.   </vt:lpstr>
      <vt:lpstr>A few years ago, when Suyuan gave Jing-mei the piano as a thirtieth birthday gift, Jing-mei regarded it as “a sign of forgiveness [on Suyuan’s part]” (JLC 143). This gift is significant because it gives Jing-mei the opportunity to try playing the piano again, and it signifies the power of Suyuan’s love for Jing-mei. After Suyuan’s death, Jing-mei tries to play “Pleading Child” the same piece that she had played earlier so poorly at the recital when she was a child. Now she plays it easily and discovers that Schumann’s music is composed of two parts “Pleading Child” and “Perfectly Contented”. As she plays the two pieces together, she realizes for the first time that they are “two halves of the same song” (JLC 144), and she suddenly understands that mother and daughter need each other to make a whole piece like the complementary halves of the same song.</vt:lpstr>
      <vt:lpstr>Tan uses Schumann’s music as a metaphor “to highlight the relationship between mother and daughter. This relationship encompasses, like Schumann’s music, two phases of the human experience. At times, these phases may appear to be contradictory, but, in fact, they are really two natural and complementary stages of life” (Shen 14). This perfectly is the case with Suyuan and Jing-mei. Initially, the struggle between Suyuan and Jing-mei is brought out at the beginning of the “Two Kinds” chapter, but at the end of this chapter, their relationships become better. Interestingly, Jing-mei begins to see her mother in a new light. She has developed from a “Pleading Child” to a “Perfectly Contented,” although she is American, she is also Chinese. Therefore, she claims her Chinese heritage by obeying her mother who wants her to be successful in her life. As a consequence, Jing-mei articulates the fact that she loves belatedly the piano too much because it reminds her of her mother</vt:lpstr>
      <vt:lpstr>   By learning her mother’s tragic story, Jing-mei becomes better equipped to restore her relationship with her mother. During this trip, her father explains the meaning of both her name and her mother’s name. Concerning her name, “Jing” means “pure essence”, “mei” means “younger sister”. Suyuan’s name means “long -cherished wish”. Now, Jing-mei comes to understand her mother’s wish is to be “the younger sister who was supposed to be the essence of the others” as her full name means. What Tan here means by ‘others’ is Jing-mei’s other two sisters. After learning the connotation of these names, she feels sorrowful “I feed myself with the old grief, wondering how disappointed my mother must have been” (JLC 281).   </vt:lpstr>
      <vt:lpstr> Now, with a new consciousness, Jing-mei begins to see her mother in a new light. That is to say that Jing-mei finds her Chinese identity and renewed sense of her dead mother through two situations, one is physical and the second is emotional. Tan can explain the emotional situation when Jing-mei meets her Chinese half-sisters:  And then I see her. Her short hair. Her small body and now I see her again, two of her waving… As soon as I get beyond the gate, we run toward each other, all three of us embracing all hesitations and expectations forgotten.  “Mama, Mama,” we all murmur, as if she is among us… I look at their face again and I see no trace of my mother in them. Yet they still look familiar. And now I also see what part of me is Chinese. It is so obvious. It is my family. It is in our blood. After all these years, it can finally be let go.  (JLC 287-88)</vt:lpstr>
      <vt:lpstr> Further, when Jing-mei arrives in China, she feels that she is “becoming Chinese” (JLC 267). Earlier, she remembers her full rejection of anything Chinese. This is related to the personality development theory which suggests that teenagers behave in a way that is characterized as totalism. This means that there is “a setting of absolute boundaries in one’s values, beliefs and interpersonal relationships” (qtd in Ryckman 186). During her adolescence, Jing-mei believes that anything American is better. Jing-mei’s cynical remark concerning anything Chinese is evident in “A Pair of Tickets” chapter. When Suyuan tells Jing-mei “[Chinese] is in your blood,” Jing-mei seems to be more upset to have heard these words from her mother. </vt:lpstr>
      <vt:lpstr>  [A] warewolf, a mutant tag of DNA suddenly triggered, replicating itself insidiously into a syndrome, a cluster of telltale Chinese behaviors, all those things my mother did to embarrass me—haggling with store owners, pecking her mouth with a toothpick in public, being color-blind to the fact that lemon yellow and pale pink are not good combinations for winter clothes.    (JLC 267)  Jing-mei views both her mother and the Chinese things that her mother does as ugly and backward. It is clear that Jing-mei believes that Chinese values are of a lower standard compared to American values. </vt:lpstr>
      <vt:lpstr>Tan uses symbols merely to indicate how daughters’ deep attachment to their mothers is, and also to disclose the Chinese culture that is passed from mothers to daughters. This gets reflected in the “Best Quality” chapter in which Jing-mei explains to the reader why Suyuan does give her the jade pendant and the underlying connotation. For Jing-mei, the Chinese New Year is an unhappy occasion. To celebrate the Chinese New Year, Suyuan has invited eight people to join her family for crab dinner. Suyuan’s family includes Canning, Jing-mei and herself. The eight people are Lindo, Tin Jong, Vincent, Lisa; Vincent’s girlfriend, Waverly, Rich, Shoshana, and Mr.Chong. So, the attendants become eleven. While Suyuan has accompanied Jing-mei to the market to buy crabs, Suyuan has carefully selected the feistiest crabs explaining to Jing-mei that they are of best quality. When she poked to find the liveliest crabs, she found one losing a limb. She refused to take it for “a missing leg is a bad sign on Chinese New Year” (JLC 200). After a long discussion, the fishmonger gives Suyuan the mutilated crab for free. Suyuan has not counted Shoshana, so she has bought only ten crabs. When she sees the extra person, she decides to cook the eleventh crab. </vt:lpstr>
      <vt:lpstr>  During dinner, Waverly and Jing-mei begin to dispute about business agreement. Waverly criticizes Jing-mei’s hairdresser, calling him gay and warning he probably has AIDS. Jing-mei retaliates Waverly mentioning that her work or firm has not paid her for a freelance advertising sales pitch she has done for them. Waverly retorts that her quality of work is unacceptable. Knowing that Jing-mei has been humiliated intensely by Waverly, Suyuan gives Jing-mei the jade pendant and tells her that it represents the importance of life. Jing-mei thinks that her mother’s present is to comfort her partly, but Suyuan asserts that this is not the reason. </vt:lpstr>
      <vt:lpstr>  At this moment, Suyuan begins to recognize the fundamental differences between Jing-mei’s and Waverly’s personalities and motivations. These differences are demonstrated clearly when Waverly and everyone on the table have picked the best crabs, except Suyuan and Jing-mei. On the contrary, Jing-mei has picked the bad crab in order to give her mother a better one as Suyuan expects “only you pick that crab. Nobody else take it. I already know this. Everybody else wants best quality. You thinking different” (JLC 208). Suyuan sees this virtue as a kind of generosity and selflessness. Therefore, Suyuan gives her the necklace, which is of the best quality, and makes Jing-mei recognize her own worth. Suyuan is proud of Jing-mei because she has inherited the same traits of modesty and selflessness from her, like the pendant. As a result, Suyuan does not value Waverly and makes a metaphorical connection between Waverly and the crab “She is like this crab… always walking sideways, moving crooked” (JLC 208). Suyuan advises Jing-mei not to listen to Waverly and to move in a different direction “You can move your legs go the other way” (JLC 208). That is to say that Suyuan wants Jing-mei to think for herself and value herself.</vt:lpstr>
      <vt:lpstr>According to Tan, the pendant has different interpretations in the novel. As Jing-mei observes that at first she does not like wearing the pendant because it signifies the cultural differences between Suyuan and Jing-mei “To me, the whole effect looked wrong: too large, too green, too garishly ornate” (JLC 197). She remarks that the other Chinese people who are wearing similar pendants do know the meaning “it’s as though we were all sworn to the same secret covenant, so secret we don’t even know what we belong to” (JLC 198). Then, she wonders if the pendant has a specific meaning and thus asks whether the aunties or the Chinese friends can read the pendant. She acknowledges that if they interpret its meaning, it will be different from what her mother intends. Only after Suyuan’s death, Jing-mei has come to realize its meaning “I wore this on my skin, so when you put it on your skin, then you know my meaning. This is your life’s importance” (JLC 208). Here, Suyuan believes that the pendant will not only transfer the Chinese culture but also the love from mother to daughter. Finally, the jade pendant is a symbol of the importance of passing down the Chinese culture from Suyuan to Jing-mei. </vt:lpstr>
      <vt:lpstr> Besides, Tan uses food to represent the loving bond between mother and daughter. This is evident when Waverly criticizes Jing-mei’s writing style, and Suyuan responds with a subtle insult “June not sophisticate like you. Must be born this way.” From Suyuan’s remark, Jing-mei feels humiliated and betrayed, but the following lines prove the contrary as she realizes “I could hear my mother eating an orange slice. She was the only person I knew who crunched oranges, making it sound as if she were eating crisp apples instead. The sound of it was worse than gnashing teeth” (JLC 206). Gnashing her teeth signifies Suyuan’s anger as Hsiao puts it and continues saying: “She has no choice but to transform her anger into crunching” (209-10).</vt:lpstr>
      <vt:lpstr>    Tan uses the mah jong game to depict numerous and diverse ideas. Crucial to analyzing theme and structure of the novel, is to define briefly what the mah jong game is and how Tan uses it successfully as both simile and symbolic devices. Mah jong is a popular Chinese game which involves four players just as the novel involves four mothers. It is Ronald Emerick who gives the reader an overview about the structure of the mah jong game “A complete game of mah jong requires at least sixteen hands: four rounds, each consisting of four hands and each hand representing one of the four players- or one of the four winds” (55). It is obvious that the novel is structured somewhat like the mah jong game. It is divided into four sections, each section consisting of four parts and each part representing one of the four mothers or one of the four daughters (Emerick 55). </vt:lpstr>
      <vt:lpstr> The structure of the novel reflects the generational gap between mothers and daughters as Walter Shear points out “Tan organizes her material in terms of a generational contrast by segregating stories of mothers and their daughters” (17). In the first and the last sections, the four mothers tell about their lives in pre-1949 China, except for Suyuan who has died and her stories are narrated by Jing-mei. The second and the third sections include the four daughters who tell their stories of growing up in America and their marriage problems. In the first chapter, “the Joy Luck Club,” Suyuan explains to Jing-mei the difference between the Jewish version of mah jong and the Chinese mah jong “Jewish mah jong, they watch only for their own tile, play only with their eyes… Chinese mah jong, you must play using your head, very tricky” (JLC 33). The difference lies in the fact that the Chinese game is characterized by strategy. Thus, Tan makes a comparison between the four players and the four daughters that is demonstrated by Emerick “the four daughters, like four players in a mah jong game, must learn to combine strategy and luck if they hope to succeed in the game of life. Specifically, they must learn the joy luck philosophy of the four experienced mah jong players of the novel, their mothers” (60-61). The importance of the game itself, on the part of the mothers, is to teach their daughters how to succeed in their lives by adopting a strategy just as each player must devise it for winning. The main target of the game is similar to the main target of the four mothers who want their daughters to be successful in their lives. Moreover, the mothers want their daughters to see the world through their Chinese eyes. To conclude, the mah jong game “symbolizes a link between mothers and daughters, a cultural bridge between the past and the present, a tradition that can be transferred from one generation to the next” (Emerick 60).</vt:lpstr>
      <vt:lpstr>     The four mothers occupy a specific position, Suyuan is in the East, An-mei represents the South, Lindo occupies the West, and Ying-ying sits in the North. As Anthony Christie reflects, “The four sides of the mah jong table symbolize the four points of the compass and four seasons” (46-47). The East represents spring, the South represents summer; the West represents autumn; and the North represents winter. Jing-mei sits in her mother’s place on the east side “where things begin… the direction from which the sun rises, where the wind comes from” (JLC 33). Tan uses the East to symbolize China in which the four mothers have lived, and also to represent Jing-mei. It is appropriate for Jing-mei to sit on the east side since the novel ends with her momentous trip to China. Accepting her mother’s role in the mah jong game indicates that it is a first step toward understanding her mother at the end of the novel and also makes a connection between her mother’s generation and her own.</vt:lpstr>
      <vt:lpstr>Best regards Dr. Sahar Amal Kamal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Furthermore, Jing-mei, who earlier resents her mother’s determination from calling her a Chinese Shirley temple to forcing her to play the piano, now refuses not only to play anymore, but also decides not to listen to her mother “And then I decided. I didn’t have to do what my mother said anymore. I wasn’t her slave. This wasn’t China. I had listened to her before and look what happened” (JLC 141). Jing-mei has the impression that since she lives in America, not in China, she is free to choose what she wants to be. Thus, Jing-mei rejects the Chinese culture which is bound by strict traditions. She also believes that she is not Chinese at all and this annoys Suyuan greatly. The ensuing struggle between Suyuan and Jing-mei demonstrates how stubborn Jing-mei is, that is to say, her strong will not to bend to her mother’s wish continues:</dc:title>
  <dc:creator>Dr sahar</dc:creator>
  <cp:lastModifiedBy>Win10</cp:lastModifiedBy>
  <cp:revision>27</cp:revision>
  <dcterms:created xsi:type="dcterms:W3CDTF">2006-08-16T00:00:00Z</dcterms:created>
  <dcterms:modified xsi:type="dcterms:W3CDTF">2020-03-16T21:38:01Z</dcterms:modified>
</cp:coreProperties>
</file>